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sldIdLst>
    <p:sldId id="256" r:id="rId2"/>
    <p:sldId id="257" r:id="rId3"/>
    <p:sldId id="258" r:id="rId4"/>
    <p:sldId id="259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79" r:id="rId1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58B0"/>
    <a:srgbClr val="ECE96E"/>
    <a:srgbClr val="3366FF"/>
    <a:srgbClr val="FF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inimized" horzBarState="maximized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73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1905000" y="1219200"/>
            <a:ext cx="0" cy="2057400"/>
          </a:xfrm>
          <a:prstGeom prst="line">
            <a:avLst/>
          </a:prstGeom>
          <a:noFill/>
          <a:ln w="3492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Oval 8"/>
          <p:cNvSpPr>
            <a:spLocks noChangeArrowheads="1"/>
          </p:cNvSpPr>
          <p:nvPr/>
        </p:nvSpPr>
        <p:spPr bwMode="auto">
          <a:xfrm>
            <a:off x="163513" y="2103438"/>
            <a:ext cx="347662" cy="347662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6" name="Oval 9"/>
          <p:cNvSpPr>
            <a:spLocks noChangeArrowheads="1"/>
          </p:cNvSpPr>
          <p:nvPr/>
        </p:nvSpPr>
        <p:spPr bwMode="auto">
          <a:xfrm>
            <a:off x="739775" y="2105025"/>
            <a:ext cx="349250" cy="347663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7" name="Oval 10"/>
          <p:cNvSpPr>
            <a:spLocks noChangeArrowheads="1"/>
          </p:cNvSpPr>
          <p:nvPr/>
        </p:nvSpPr>
        <p:spPr bwMode="auto">
          <a:xfrm>
            <a:off x="1317625" y="2105025"/>
            <a:ext cx="347663" cy="347663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0" y="1371600"/>
            <a:ext cx="6477000" cy="1752600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733800"/>
            <a:ext cx="6477000" cy="19812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086600" y="6248400"/>
            <a:ext cx="1524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8100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209800" y="6248400"/>
            <a:ext cx="12192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D6146DD-6B42-44E6-A122-2BE3C8DF8E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26D282-84DD-4056-8A74-331DABC6C9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90500"/>
            <a:ext cx="1752600" cy="5829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190500"/>
            <a:ext cx="5105400" cy="5829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8F06C6-B39C-4C71-8A73-A63B8DE0A9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12EFF0-A25B-4E34-9B7C-AABF54FE8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C2104-9D62-401F-A92D-79E6263EAF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747934-AE82-4EC4-88F2-D8A1D8B310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D4DF55-4F0A-4E2C-A3EC-9AE8D1CE4B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5748FD-8006-4002-AADF-D088BB08C4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FBB8AF-621D-4C88-856E-B48E9BE648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A06024-26AF-46D2-8947-7E3092006E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F4F68F-643C-4C4E-A54C-8A36CE51B5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190500"/>
            <a:ext cx="7010400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19050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53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24000" y="62484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fld id="{9FBD55D6-3A7F-4563-90B4-9B9FC91D0A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5303" name="Line 7"/>
          <p:cNvSpPr>
            <a:spLocks noChangeShapeType="1"/>
          </p:cNvSpPr>
          <p:nvPr/>
        </p:nvSpPr>
        <p:spPr bwMode="auto">
          <a:xfrm flipV="1">
            <a:off x="1371600" y="304800"/>
            <a:ext cx="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5304" name="Oval 8"/>
          <p:cNvSpPr>
            <a:spLocks noChangeArrowheads="1"/>
          </p:cNvSpPr>
          <p:nvPr/>
        </p:nvSpPr>
        <p:spPr bwMode="auto">
          <a:xfrm>
            <a:off x="152400" y="8382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55305" name="Oval 9"/>
          <p:cNvSpPr>
            <a:spLocks noChangeArrowheads="1"/>
          </p:cNvSpPr>
          <p:nvPr/>
        </p:nvSpPr>
        <p:spPr bwMode="auto">
          <a:xfrm>
            <a:off x="539750" y="8382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55306" name="Oval 10"/>
          <p:cNvSpPr>
            <a:spLocks noChangeArrowheads="1"/>
          </p:cNvSpPr>
          <p:nvPr/>
        </p:nvSpPr>
        <p:spPr bwMode="auto">
          <a:xfrm>
            <a:off x="927100" y="838200"/>
            <a:ext cx="228600" cy="228600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buChar char="¢"/>
        <a:defRPr sz="30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l"/>
        <a:defRPr sz="28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International Economics</a:t>
            </a:r>
            <a:endParaRPr lang="en-US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Trade, The Balance of Payments and Exchange Rates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Exchange Rates</a:t>
            </a:r>
            <a:endParaRPr lang="en-US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Relative interest rates</a:t>
            </a:r>
          </a:p>
          <a:p>
            <a:pPr eaLnBrk="1" hangingPunct="1"/>
            <a:r>
              <a:rPr lang="en-GB" smtClean="0"/>
              <a:t>The demand for imports (D£)</a:t>
            </a:r>
          </a:p>
          <a:p>
            <a:pPr eaLnBrk="1" hangingPunct="1"/>
            <a:r>
              <a:rPr lang="en-GB" smtClean="0"/>
              <a:t>The demand for exports (S£)</a:t>
            </a:r>
          </a:p>
          <a:p>
            <a:pPr eaLnBrk="1" hangingPunct="1"/>
            <a:r>
              <a:rPr lang="en-GB" smtClean="0"/>
              <a:t>Investment opportunities</a:t>
            </a:r>
          </a:p>
          <a:p>
            <a:pPr eaLnBrk="1" hangingPunct="1"/>
            <a:r>
              <a:rPr lang="en-GB" smtClean="0"/>
              <a:t>Speculative sentiments</a:t>
            </a:r>
          </a:p>
          <a:p>
            <a:pPr eaLnBrk="1" hangingPunct="1"/>
            <a:r>
              <a:rPr lang="en-GB" smtClean="0"/>
              <a:t>Global trading patterns</a:t>
            </a:r>
          </a:p>
          <a:p>
            <a:pPr eaLnBrk="1" hangingPunct="1"/>
            <a:r>
              <a:rPr lang="en-GB" smtClean="0"/>
              <a:t>Changes in relative inflation rates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Exchange Rates</a:t>
            </a:r>
            <a:endParaRPr lang="en-US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8000" y="2127250"/>
            <a:ext cx="6621463" cy="3736975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</a:pPr>
            <a:r>
              <a:rPr lang="en-GB" sz="2600" b="1" smtClean="0">
                <a:solidFill>
                  <a:srgbClr val="003366"/>
                </a:solidFill>
              </a:rPr>
              <a:t>Appreciation of the exchange rate:</a:t>
            </a:r>
          </a:p>
          <a:p>
            <a:pPr eaLnBrk="1" hangingPunct="1">
              <a:lnSpc>
                <a:spcPct val="90000"/>
              </a:lnSpc>
            </a:pPr>
            <a:r>
              <a:rPr lang="en-GB" sz="2600" smtClean="0"/>
              <a:t>A rise in the value of £ in relation to other currencies – each £ buys more of the other currency e.g.</a:t>
            </a:r>
          </a:p>
          <a:p>
            <a:pPr eaLnBrk="1" hangingPunct="1">
              <a:lnSpc>
                <a:spcPct val="90000"/>
              </a:lnSpc>
            </a:pPr>
            <a:r>
              <a:rPr lang="en-GB" sz="2600" smtClean="0"/>
              <a:t>£1 = $1.85    £1 = $1.91</a:t>
            </a:r>
          </a:p>
          <a:p>
            <a:pPr eaLnBrk="1" hangingPunct="1">
              <a:lnSpc>
                <a:spcPct val="90000"/>
              </a:lnSpc>
            </a:pPr>
            <a:r>
              <a:rPr lang="en-GB" sz="2600" smtClean="0"/>
              <a:t>UK exports appear to be more expensive (    Xp)</a:t>
            </a:r>
          </a:p>
          <a:p>
            <a:pPr eaLnBrk="1" hangingPunct="1">
              <a:lnSpc>
                <a:spcPct val="90000"/>
              </a:lnSpc>
            </a:pPr>
            <a:r>
              <a:rPr lang="en-GB" sz="2600" smtClean="0"/>
              <a:t>Imports to the UK appear to be cheaper (    Mp)</a:t>
            </a:r>
          </a:p>
          <a:p>
            <a:pPr eaLnBrk="1" hangingPunct="1">
              <a:lnSpc>
                <a:spcPct val="90000"/>
              </a:lnSpc>
            </a:pPr>
            <a:endParaRPr lang="en-GB" sz="2600" smtClean="0"/>
          </a:p>
          <a:p>
            <a:pPr eaLnBrk="1" hangingPunct="1">
              <a:lnSpc>
                <a:spcPct val="90000"/>
              </a:lnSpc>
            </a:pPr>
            <a:endParaRPr lang="en-US" sz="2600" smtClean="0"/>
          </a:p>
        </p:txBody>
      </p:sp>
      <p:sp>
        <p:nvSpPr>
          <p:cNvPr id="13316" name="Line 5"/>
          <p:cNvSpPr>
            <a:spLocks noChangeShapeType="1"/>
          </p:cNvSpPr>
          <p:nvPr/>
        </p:nvSpPr>
        <p:spPr bwMode="auto">
          <a:xfrm>
            <a:off x="3276600" y="3789363"/>
            <a:ext cx="3603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17" name="AutoShape 6"/>
          <p:cNvSpPr>
            <a:spLocks noChangeArrowheads="1"/>
          </p:cNvSpPr>
          <p:nvPr/>
        </p:nvSpPr>
        <p:spPr bwMode="auto">
          <a:xfrm>
            <a:off x="3203575" y="4437063"/>
            <a:ext cx="485775" cy="360362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13318" name="AutoShape 7"/>
          <p:cNvSpPr>
            <a:spLocks noChangeArrowheads="1"/>
          </p:cNvSpPr>
          <p:nvPr/>
        </p:nvSpPr>
        <p:spPr bwMode="auto">
          <a:xfrm>
            <a:off x="1331913" y="5373688"/>
            <a:ext cx="485775" cy="360362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Exchange Rates</a:t>
            </a:r>
            <a:endParaRPr lang="en-US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17675" y="1995488"/>
            <a:ext cx="6619875" cy="3736975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</a:pPr>
            <a:r>
              <a:rPr lang="en-GB" sz="2600" b="1" smtClean="0">
                <a:solidFill>
                  <a:srgbClr val="003366"/>
                </a:solidFill>
              </a:rPr>
              <a:t>Depreciation of the Exchange Rate</a:t>
            </a:r>
          </a:p>
          <a:p>
            <a:pPr eaLnBrk="1" hangingPunct="1">
              <a:lnSpc>
                <a:spcPct val="90000"/>
              </a:lnSpc>
            </a:pPr>
            <a:r>
              <a:rPr lang="en-GB" sz="2600" smtClean="0"/>
              <a:t>A fall in the value of the £ in relation to other currencies - each £ buys less of the foreign currency e.g. </a:t>
            </a:r>
          </a:p>
          <a:p>
            <a:pPr eaLnBrk="1" hangingPunct="1">
              <a:lnSpc>
                <a:spcPct val="90000"/>
              </a:lnSpc>
            </a:pPr>
            <a:r>
              <a:rPr lang="en-GB" sz="2600" smtClean="0"/>
              <a:t>£1 = € 1.50     £1 = € 1.45</a:t>
            </a:r>
          </a:p>
          <a:p>
            <a:pPr eaLnBrk="1" hangingPunct="1">
              <a:lnSpc>
                <a:spcPct val="90000"/>
              </a:lnSpc>
            </a:pPr>
            <a:r>
              <a:rPr lang="en-GB" sz="2600" smtClean="0"/>
              <a:t>UK exports appear to be cheaper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GB" sz="2600" smtClean="0"/>
              <a:t>	(    Xp)</a:t>
            </a:r>
          </a:p>
          <a:p>
            <a:pPr eaLnBrk="1" hangingPunct="1">
              <a:lnSpc>
                <a:spcPct val="90000"/>
              </a:lnSpc>
            </a:pPr>
            <a:r>
              <a:rPr lang="en-GB" sz="2600" smtClean="0"/>
              <a:t>Imports to the UK appear more expensive (    Mp)</a:t>
            </a:r>
          </a:p>
          <a:p>
            <a:pPr eaLnBrk="1" hangingPunct="1">
              <a:lnSpc>
                <a:spcPct val="90000"/>
              </a:lnSpc>
            </a:pPr>
            <a:endParaRPr lang="en-GB" sz="2600" smtClean="0"/>
          </a:p>
          <a:p>
            <a:pPr eaLnBrk="1" hangingPunct="1">
              <a:lnSpc>
                <a:spcPct val="90000"/>
              </a:lnSpc>
            </a:pPr>
            <a:endParaRPr lang="en-GB" sz="2600" smtClean="0"/>
          </a:p>
          <a:p>
            <a:pPr eaLnBrk="1" hangingPunct="1">
              <a:lnSpc>
                <a:spcPct val="90000"/>
              </a:lnSpc>
            </a:pPr>
            <a:endParaRPr lang="en-US" sz="2600" smtClean="0"/>
          </a:p>
        </p:txBody>
      </p:sp>
      <p:sp>
        <p:nvSpPr>
          <p:cNvPr id="14340" name="Line 4"/>
          <p:cNvSpPr>
            <a:spLocks noChangeShapeType="1"/>
          </p:cNvSpPr>
          <p:nvPr/>
        </p:nvSpPr>
        <p:spPr bwMode="auto">
          <a:xfrm>
            <a:off x="3276600" y="3644900"/>
            <a:ext cx="5048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341" name="AutoShape 5"/>
          <p:cNvSpPr>
            <a:spLocks noChangeArrowheads="1"/>
          </p:cNvSpPr>
          <p:nvPr/>
        </p:nvSpPr>
        <p:spPr bwMode="auto">
          <a:xfrm>
            <a:off x="1258888" y="4437063"/>
            <a:ext cx="485775" cy="358775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14342" name="AutoShape 6"/>
          <p:cNvSpPr>
            <a:spLocks noChangeArrowheads="1"/>
          </p:cNvSpPr>
          <p:nvPr/>
        </p:nvSpPr>
        <p:spPr bwMode="auto">
          <a:xfrm>
            <a:off x="3203575" y="5229225"/>
            <a:ext cx="485775" cy="360363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Exchange Rates</a:t>
            </a:r>
            <a:endParaRPr lang="en-US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z="2600" smtClean="0"/>
              <a:t>A depreciation in exchange rate should lead to a rise in D for exports, a fall in demand for imports – </a:t>
            </a:r>
            <a:r>
              <a:rPr lang="en-GB" sz="2600" smtClean="0">
                <a:solidFill>
                  <a:srgbClr val="003366"/>
                </a:solidFill>
              </a:rPr>
              <a:t>the balance of payments should ‘improve’</a:t>
            </a:r>
          </a:p>
          <a:p>
            <a:pPr eaLnBrk="1" hangingPunct="1"/>
            <a:r>
              <a:rPr lang="en-GB" sz="2600" smtClean="0"/>
              <a:t>An appreciation of the exchange rate should lead to a fall in demand for exports and a rise in demand for imports – </a:t>
            </a:r>
            <a:r>
              <a:rPr lang="en-GB" sz="2600" smtClean="0">
                <a:solidFill>
                  <a:srgbClr val="003366"/>
                </a:solidFill>
              </a:rPr>
              <a:t>the balance of payments should get ‘worse’</a:t>
            </a:r>
            <a:r>
              <a:rPr lang="en-GB" sz="2600" smtClean="0"/>
              <a:t> BUT</a:t>
            </a:r>
            <a:endParaRPr lang="en-US" sz="2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Exchange Rates</a:t>
            </a:r>
            <a:endParaRPr lang="en-US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The volumes and the actual amount of income and expenditure will depend on the relative price elasticity of demand for imports and exports.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Exchange Rates</a:t>
            </a:r>
            <a:endParaRPr lang="en-US" smtClean="0"/>
          </a:p>
        </p:txBody>
      </p:sp>
      <p:sp>
        <p:nvSpPr>
          <p:cNvPr id="17411" name="Text Box 4"/>
          <p:cNvSpPr txBox="1">
            <a:spLocks noChangeArrowheads="1"/>
          </p:cNvSpPr>
          <p:nvPr/>
        </p:nvSpPr>
        <p:spPr bwMode="auto">
          <a:xfrm>
            <a:off x="4840288" y="164941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en-GB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989" name="Line 5"/>
          <p:cNvSpPr>
            <a:spLocks noChangeShapeType="1"/>
          </p:cNvSpPr>
          <p:nvPr/>
        </p:nvSpPr>
        <p:spPr bwMode="auto">
          <a:xfrm>
            <a:off x="1331913" y="2133600"/>
            <a:ext cx="0" cy="36004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90" name="Text Box 6"/>
          <p:cNvSpPr txBox="1">
            <a:spLocks noChangeArrowheads="1"/>
          </p:cNvSpPr>
          <p:nvPr/>
        </p:nvSpPr>
        <p:spPr bwMode="auto">
          <a:xfrm>
            <a:off x="376238" y="1668463"/>
            <a:ext cx="9191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GB" sz="1600">
                <a:latin typeface="Verdana" pitchFamily="34" charset="0"/>
                <a:cs typeface="Times New Roman" pitchFamily="18" charset="0"/>
              </a:rPr>
              <a:t>$ per £</a:t>
            </a:r>
            <a:endParaRPr lang="en-US" sz="1600">
              <a:latin typeface="Verdana" pitchFamily="34" charset="0"/>
              <a:cs typeface="Times New Roman" pitchFamily="18" charset="0"/>
            </a:endParaRPr>
          </a:p>
        </p:txBody>
      </p:sp>
      <p:sp>
        <p:nvSpPr>
          <p:cNvPr id="41991" name="Line 7"/>
          <p:cNvSpPr>
            <a:spLocks noChangeShapeType="1"/>
          </p:cNvSpPr>
          <p:nvPr/>
        </p:nvSpPr>
        <p:spPr bwMode="auto">
          <a:xfrm>
            <a:off x="1331913" y="5734050"/>
            <a:ext cx="597693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92" name="Text Box 8"/>
          <p:cNvSpPr txBox="1">
            <a:spLocks noChangeArrowheads="1"/>
          </p:cNvSpPr>
          <p:nvPr/>
        </p:nvSpPr>
        <p:spPr bwMode="auto">
          <a:xfrm>
            <a:off x="6715125" y="5667375"/>
            <a:ext cx="164147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GB" sz="1600">
                <a:latin typeface="Verdana" pitchFamily="34" charset="0"/>
                <a:cs typeface="Times New Roman" pitchFamily="18" charset="0"/>
              </a:rPr>
              <a:t>Quantity on</a:t>
            </a:r>
          </a:p>
          <a:p>
            <a:pPr eaLnBrk="1" hangingPunct="1"/>
            <a:r>
              <a:rPr lang="en-GB" sz="1600">
                <a:latin typeface="Verdana" pitchFamily="34" charset="0"/>
                <a:cs typeface="Times New Roman" pitchFamily="18" charset="0"/>
              </a:rPr>
              <a:t>ForEx Markets</a:t>
            </a:r>
            <a:endParaRPr lang="en-US" sz="1600">
              <a:latin typeface="Verdana" pitchFamily="34" charset="0"/>
              <a:cs typeface="Times New Roman" pitchFamily="18" charset="0"/>
            </a:endParaRPr>
          </a:p>
        </p:txBody>
      </p:sp>
      <p:sp>
        <p:nvSpPr>
          <p:cNvPr id="41993" name="Line 9"/>
          <p:cNvSpPr>
            <a:spLocks noChangeShapeType="1"/>
          </p:cNvSpPr>
          <p:nvPr/>
        </p:nvSpPr>
        <p:spPr bwMode="auto">
          <a:xfrm>
            <a:off x="1692275" y="2133600"/>
            <a:ext cx="4967288" cy="3382963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94" name="Text Box 10"/>
          <p:cNvSpPr txBox="1">
            <a:spLocks noChangeArrowheads="1"/>
          </p:cNvSpPr>
          <p:nvPr/>
        </p:nvSpPr>
        <p:spPr bwMode="auto">
          <a:xfrm>
            <a:off x="6711950" y="5197475"/>
            <a:ext cx="4699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GB" sz="1600">
                <a:latin typeface="Verdana" pitchFamily="34" charset="0"/>
                <a:cs typeface="Times New Roman" pitchFamily="18" charset="0"/>
              </a:rPr>
              <a:t>D£</a:t>
            </a:r>
            <a:endParaRPr lang="en-US" sz="1600">
              <a:latin typeface="Verdana" pitchFamily="34" charset="0"/>
              <a:cs typeface="Times New Roman" pitchFamily="18" charset="0"/>
            </a:endParaRPr>
          </a:p>
        </p:txBody>
      </p:sp>
      <p:sp>
        <p:nvSpPr>
          <p:cNvPr id="41995" name="Line 11"/>
          <p:cNvSpPr>
            <a:spLocks noChangeShapeType="1"/>
          </p:cNvSpPr>
          <p:nvPr/>
        </p:nvSpPr>
        <p:spPr bwMode="auto">
          <a:xfrm flipV="1">
            <a:off x="1547813" y="1916113"/>
            <a:ext cx="4679950" cy="3529012"/>
          </a:xfrm>
          <a:prstGeom prst="line">
            <a:avLst/>
          </a:prstGeom>
          <a:noFill/>
          <a:ln w="38100">
            <a:solidFill>
              <a:srgbClr val="3366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96" name="Text Box 12"/>
          <p:cNvSpPr txBox="1">
            <a:spLocks noChangeArrowheads="1"/>
          </p:cNvSpPr>
          <p:nvPr/>
        </p:nvSpPr>
        <p:spPr bwMode="auto">
          <a:xfrm>
            <a:off x="6280150" y="1741488"/>
            <a:ext cx="4524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GB" sz="1600">
                <a:latin typeface="Verdana" pitchFamily="34" charset="0"/>
                <a:cs typeface="Times New Roman" pitchFamily="18" charset="0"/>
              </a:rPr>
              <a:t>S£</a:t>
            </a:r>
            <a:endParaRPr lang="en-US" sz="1600">
              <a:latin typeface="Verdana" pitchFamily="34" charset="0"/>
              <a:cs typeface="Times New Roman" pitchFamily="18" charset="0"/>
            </a:endParaRPr>
          </a:p>
        </p:txBody>
      </p:sp>
      <p:sp>
        <p:nvSpPr>
          <p:cNvPr id="41997" name="Line 13"/>
          <p:cNvSpPr>
            <a:spLocks noChangeShapeType="1"/>
          </p:cNvSpPr>
          <p:nvPr/>
        </p:nvSpPr>
        <p:spPr bwMode="auto">
          <a:xfrm flipH="1">
            <a:off x="1331913" y="3644900"/>
            <a:ext cx="25923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98" name="Text Box 14"/>
          <p:cNvSpPr txBox="1">
            <a:spLocks noChangeArrowheads="1"/>
          </p:cNvSpPr>
          <p:nvPr/>
        </p:nvSpPr>
        <p:spPr bwMode="auto">
          <a:xfrm>
            <a:off x="592138" y="3468688"/>
            <a:ext cx="6445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GB" sz="1600">
                <a:latin typeface="Verdana" pitchFamily="34" charset="0"/>
                <a:cs typeface="Times New Roman" pitchFamily="18" charset="0"/>
              </a:rPr>
              <a:t>1.85</a:t>
            </a:r>
            <a:endParaRPr lang="en-US" sz="1600">
              <a:latin typeface="Verdana" pitchFamily="34" charset="0"/>
              <a:cs typeface="Times New Roman" pitchFamily="18" charset="0"/>
            </a:endParaRPr>
          </a:p>
        </p:txBody>
      </p:sp>
      <p:sp>
        <p:nvSpPr>
          <p:cNvPr id="41999" name="Line 15"/>
          <p:cNvSpPr>
            <a:spLocks noChangeShapeType="1"/>
          </p:cNvSpPr>
          <p:nvPr/>
        </p:nvSpPr>
        <p:spPr bwMode="auto">
          <a:xfrm>
            <a:off x="3924300" y="3644900"/>
            <a:ext cx="0" cy="2089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00" name="Text Box 16"/>
          <p:cNvSpPr txBox="1">
            <a:spLocks noChangeArrowheads="1"/>
          </p:cNvSpPr>
          <p:nvPr/>
        </p:nvSpPr>
        <p:spPr bwMode="auto">
          <a:xfrm>
            <a:off x="3635375" y="5826125"/>
            <a:ext cx="4730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GB" sz="1600">
                <a:latin typeface="Verdana" pitchFamily="34" charset="0"/>
                <a:cs typeface="Times New Roman" pitchFamily="18" charset="0"/>
              </a:rPr>
              <a:t>Q1</a:t>
            </a:r>
            <a:endParaRPr lang="en-US" sz="1600">
              <a:latin typeface="Verdana" pitchFamily="34" charset="0"/>
              <a:cs typeface="Times New Roman" pitchFamily="18" charset="0"/>
            </a:endParaRPr>
          </a:p>
        </p:txBody>
      </p:sp>
      <p:sp>
        <p:nvSpPr>
          <p:cNvPr id="42001" name="Text Box 17"/>
          <p:cNvSpPr txBox="1">
            <a:spLocks noChangeArrowheads="1"/>
          </p:cNvSpPr>
          <p:nvPr/>
        </p:nvSpPr>
        <p:spPr bwMode="auto">
          <a:xfrm>
            <a:off x="7164388" y="1844675"/>
            <a:ext cx="1439862" cy="2219325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sz="1400">
                <a:latin typeface="Verdana" pitchFamily="34" charset="0"/>
                <a:cs typeface="Times New Roman" pitchFamily="18" charset="0"/>
              </a:rPr>
              <a:t>Assume an initial exchange rate of £1 = $1.85. There are rumours that the UK is going to increase interest rates</a:t>
            </a:r>
            <a:endParaRPr lang="en-US" sz="1400">
              <a:latin typeface="Verdana" pitchFamily="34" charset="0"/>
              <a:cs typeface="Times New Roman" pitchFamily="18" charset="0"/>
            </a:endParaRPr>
          </a:p>
        </p:txBody>
      </p:sp>
      <p:sp>
        <p:nvSpPr>
          <p:cNvPr id="42002" name="Text Box 18"/>
          <p:cNvSpPr txBox="1">
            <a:spLocks noChangeArrowheads="1"/>
          </p:cNvSpPr>
          <p:nvPr/>
        </p:nvSpPr>
        <p:spPr bwMode="auto">
          <a:xfrm>
            <a:off x="6877050" y="2060575"/>
            <a:ext cx="1582738" cy="18034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sz="1600">
                <a:solidFill>
                  <a:schemeClr val="tx2"/>
                </a:solidFill>
                <a:latin typeface="Verdana" pitchFamily="34" charset="0"/>
                <a:cs typeface="Times New Roman" pitchFamily="18" charset="0"/>
              </a:rPr>
              <a:t>Investing in the UK would now be more attractive and demand for £ would rise</a:t>
            </a:r>
            <a:endParaRPr lang="en-US" sz="1600">
              <a:solidFill>
                <a:schemeClr val="tx2"/>
              </a:solidFill>
              <a:latin typeface="Verdana" pitchFamily="34" charset="0"/>
              <a:cs typeface="Times New Roman" pitchFamily="18" charset="0"/>
            </a:endParaRPr>
          </a:p>
        </p:txBody>
      </p:sp>
      <p:sp>
        <p:nvSpPr>
          <p:cNvPr id="42003" name="Line 19"/>
          <p:cNvSpPr>
            <a:spLocks noChangeShapeType="1"/>
          </p:cNvSpPr>
          <p:nvPr/>
        </p:nvSpPr>
        <p:spPr bwMode="auto">
          <a:xfrm>
            <a:off x="3276600" y="1844675"/>
            <a:ext cx="4175125" cy="2808288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04" name="Text Box 20"/>
          <p:cNvSpPr txBox="1">
            <a:spLocks noChangeArrowheads="1"/>
          </p:cNvSpPr>
          <p:nvPr/>
        </p:nvSpPr>
        <p:spPr bwMode="auto">
          <a:xfrm>
            <a:off x="7504113" y="4476750"/>
            <a:ext cx="558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GB" sz="1600">
                <a:latin typeface="Verdana" pitchFamily="34" charset="0"/>
                <a:cs typeface="Times New Roman" pitchFamily="18" charset="0"/>
              </a:rPr>
              <a:t>D£</a:t>
            </a:r>
            <a:r>
              <a:rPr lang="en-GB" sz="1600" baseline="-25000">
                <a:latin typeface="Verdana" pitchFamily="34" charset="0"/>
                <a:cs typeface="Times New Roman" pitchFamily="18" charset="0"/>
              </a:rPr>
              <a:t>1</a:t>
            </a:r>
            <a:endParaRPr lang="en-US" sz="1600">
              <a:latin typeface="Verdana" pitchFamily="34" charset="0"/>
              <a:cs typeface="Times New Roman" pitchFamily="18" charset="0"/>
            </a:endParaRPr>
          </a:p>
        </p:txBody>
      </p:sp>
      <p:sp>
        <p:nvSpPr>
          <p:cNvPr id="42005" name="Line 21"/>
          <p:cNvSpPr>
            <a:spLocks noChangeShapeType="1"/>
          </p:cNvSpPr>
          <p:nvPr/>
        </p:nvSpPr>
        <p:spPr bwMode="auto">
          <a:xfrm>
            <a:off x="3924300" y="3644900"/>
            <a:ext cx="20161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06" name="Line 22"/>
          <p:cNvSpPr>
            <a:spLocks noChangeShapeType="1"/>
          </p:cNvSpPr>
          <p:nvPr/>
        </p:nvSpPr>
        <p:spPr bwMode="auto">
          <a:xfrm>
            <a:off x="5940425" y="3644900"/>
            <a:ext cx="0" cy="2089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07" name="Text Box 23"/>
          <p:cNvSpPr txBox="1">
            <a:spLocks noChangeArrowheads="1"/>
          </p:cNvSpPr>
          <p:nvPr/>
        </p:nvSpPr>
        <p:spPr bwMode="auto">
          <a:xfrm>
            <a:off x="5724525" y="5826125"/>
            <a:ext cx="4730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GB" sz="1600">
                <a:latin typeface="Verdana" pitchFamily="34" charset="0"/>
                <a:cs typeface="Times New Roman" pitchFamily="18" charset="0"/>
              </a:rPr>
              <a:t>Q2</a:t>
            </a:r>
            <a:endParaRPr lang="en-US" sz="1600">
              <a:latin typeface="Verdana" pitchFamily="34" charset="0"/>
              <a:cs typeface="Times New Roman" pitchFamily="18" charset="0"/>
            </a:endParaRPr>
          </a:p>
        </p:txBody>
      </p:sp>
      <p:sp>
        <p:nvSpPr>
          <p:cNvPr id="42008" name="AutoShape 24"/>
          <p:cNvSpPr>
            <a:spLocks noChangeArrowheads="1"/>
          </p:cNvSpPr>
          <p:nvPr/>
        </p:nvSpPr>
        <p:spPr bwMode="auto">
          <a:xfrm>
            <a:off x="3924300" y="5013325"/>
            <a:ext cx="2016125" cy="287338"/>
          </a:xfrm>
          <a:prstGeom prst="leftRightArrow">
            <a:avLst>
              <a:gd name="adj1" fmla="val 50000"/>
              <a:gd name="adj2" fmla="val 140331"/>
            </a:avLst>
          </a:prstGeom>
          <a:solidFill>
            <a:schemeClr val="hlink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32" name="Text Box 25"/>
          <p:cNvSpPr txBox="1">
            <a:spLocks noChangeArrowheads="1"/>
          </p:cNvSpPr>
          <p:nvPr/>
        </p:nvSpPr>
        <p:spPr bwMode="auto">
          <a:xfrm>
            <a:off x="4067175" y="5445125"/>
            <a:ext cx="172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GB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010" name="Text Box 26"/>
          <p:cNvSpPr txBox="1">
            <a:spLocks noChangeArrowheads="1"/>
          </p:cNvSpPr>
          <p:nvPr/>
        </p:nvSpPr>
        <p:spPr bwMode="auto">
          <a:xfrm>
            <a:off x="4356100" y="4652963"/>
            <a:ext cx="15843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sz="1600">
                <a:latin typeface="Verdana" pitchFamily="34" charset="0"/>
                <a:cs typeface="Times New Roman" pitchFamily="18" charset="0"/>
              </a:rPr>
              <a:t>Shortage</a:t>
            </a:r>
            <a:endParaRPr lang="en-US" sz="1600">
              <a:latin typeface="Verdana" pitchFamily="34" charset="0"/>
              <a:cs typeface="Times New Roman" pitchFamily="18" charset="0"/>
            </a:endParaRPr>
          </a:p>
        </p:txBody>
      </p:sp>
      <p:sp>
        <p:nvSpPr>
          <p:cNvPr id="42011" name="Line 27"/>
          <p:cNvSpPr>
            <a:spLocks noChangeShapeType="1"/>
          </p:cNvSpPr>
          <p:nvPr/>
        </p:nvSpPr>
        <p:spPr bwMode="auto">
          <a:xfrm flipH="1">
            <a:off x="1331913" y="2924175"/>
            <a:ext cx="3527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12" name="Text Box 28"/>
          <p:cNvSpPr txBox="1">
            <a:spLocks noChangeArrowheads="1"/>
          </p:cNvSpPr>
          <p:nvPr/>
        </p:nvSpPr>
        <p:spPr bwMode="auto">
          <a:xfrm>
            <a:off x="609600" y="2800350"/>
            <a:ext cx="6445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GB" sz="1600">
                <a:latin typeface="Verdana" pitchFamily="34" charset="0"/>
                <a:cs typeface="Times New Roman" pitchFamily="18" charset="0"/>
              </a:rPr>
              <a:t>1.90</a:t>
            </a:r>
            <a:endParaRPr lang="en-US" sz="1600">
              <a:latin typeface="Verdana" pitchFamily="34" charset="0"/>
              <a:cs typeface="Times New Roman" pitchFamily="18" charset="0"/>
            </a:endParaRPr>
          </a:p>
        </p:txBody>
      </p:sp>
      <p:sp>
        <p:nvSpPr>
          <p:cNvPr id="42013" name="Line 29"/>
          <p:cNvSpPr>
            <a:spLocks noChangeShapeType="1"/>
          </p:cNvSpPr>
          <p:nvPr/>
        </p:nvSpPr>
        <p:spPr bwMode="auto">
          <a:xfrm>
            <a:off x="4859338" y="2924175"/>
            <a:ext cx="0" cy="2809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14" name="Text Box 30"/>
          <p:cNvSpPr txBox="1">
            <a:spLocks noChangeArrowheads="1"/>
          </p:cNvSpPr>
          <p:nvPr/>
        </p:nvSpPr>
        <p:spPr bwMode="auto">
          <a:xfrm>
            <a:off x="4643438" y="5826125"/>
            <a:ext cx="4730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GB" sz="1600">
                <a:latin typeface="Verdana" pitchFamily="34" charset="0"/>
                <a:cs typeface="Times New Roman" pitchFamily="18" charset="0"/>
              </a:rPr>
              <a:t>Q3</a:t>
            </a:r>
            <a:endParaRPr lang="en-US" sz="1600">
              <a:latin typeface="Verdana" pitchFamily="34" charset="0"/>
              <a:cs typeface="Times New Roman" pitchFamily="18" charset="0"/>
            </a:endParaRPr>
          </a:p>
        </p:txBody>
      </p:sp>
      <p:sp>
        <p:nvSpPr>
          <p:cNvPr id="42015" name="Text Box 31"/>
          <p:cNvSpPr txBox="1">
            <a:spLocks noChangeArrowheads="1"/>
          </p:cNvSpPr>
          <p:nvPr/>
        </p:nvSpPr>
        <p:spPr bwMode="auto">
          <a:xfrm>
            <a:off x="6732588" y="1916113"/>
            <a:ext cx="1800225" cy="20066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chemeClr val="tx2"/>
                </a:solidFill>
                <a:latin typeface="Verdana" pitchFamily="34" charset="0"/>
                <a:cs typeface="Times New Roman" pitchFamily="18" charset="0"/>
              </a:rPr>
              <a:t>The rise in demand creates a shortage in the relationship between demand for £ and supply – the price (exchange rate) would rise</a:t>
            </a:r>
            <a:endParaRPr lang="en-US" sz="1400">
              <a:solidFill>
                <a:schemeClr val="tx2"/>
              </a:solidFill>
              <a:latin typeface="Verdana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1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1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1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1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3000"/>
                                        <p:tgtEl>
                                          <p:spTgt spid="41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1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7" dur="3000"/>
                                        <p:tgtEl>
                                          <p:spTgt spid="41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1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1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1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41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42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4200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2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42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0" fill="hold"/>
                                        <p:tgtEl>
                                          <p:spTgt spid="420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0" fill="hold"/>
                                        <p:tgtEl>
                                          <p:spTgt spid="420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42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42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420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500"/>
                                        <p:tgtEl>
                                          <p:spTgt spid="42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420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420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" dur="500"/>
                                        <p:tgtEl>
                                          <p:spTgt spid="42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4" dur="500"/>
                                        <p:tgtEl>
                                          <p:spTgt spid="42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0" fill="hold"/>
                                        <p:tgtEl>
                                          <p:spTgt spid="420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0" fill="hold"/>
                                        <p:tgtEl>
                                          <p:spTgt spid="420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5" dur="500"/>
                                        <p:tgtEl>
                                          <p:spTgt spid="42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0" dur="500"/>
                                        <p:tgtEl>
                                          <p:spTgt spid="42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5" dur="500"/>
                                        <p:tgtEl>
                                          <p:spTgt spid="42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9" grpId="0" animBg="1"/>
      <p:bldP spid="41990" grpId="0"/>
      <p:bldP spid="41991" grpId="0" animBg="1"/>
      <p:bldP spid="41992" grpId="0"/>
      <p:bldP spid="41993" grpId="0" animBg="1"/>
      <p:bldP spid="41994" grpId="0"/>
      <p:bldP spid="41995" grpId="0" animBg="1"/>
      <p:bldP spid="41996" grpId="0"/>
      <p:bldP spid="41997" grpId="0" animBg="1"/>
      <p:bldP spid="41998" grpId="0"/>
      <p:bldP spid="41999" grpId="0" animBg="1"/>
      <p:bldP spid="42000" grpId="0"/>
      <p:bldP spid="42001" grpId="0" animBg="1"/>
      <p:bldP spid="42002" grpId="0" animBg="1"/>
      <p:bldP spid="42003" grpId="0" animBg="1"/>
      <p:bldP spid="42004" grpId="0"/>
      <p:bldP spid="42005" grpId="0" animBg="1"/>
      <p:bldP spid="42006" grpId="0" animBg="1"/>
      <p:bldP spid="42007" grpId="0"/>
      <p:bldP spid="42008" grpId="0" animBg="1"/>
      <p:bldP spid="42010" grpId="0"/>
      <p:bldP spid="42011" grpId="0" animBg="1"/>
      <p:bldP spid="42012" grpId="0"/>
      <p:bldP spid="42013" grpId="0" animBg="1"/>
      <p:bldP spid="42014" grpId="0"/>
      <p:bldP spid="4201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Exchange Rates</a:t>
            </a:r>
            <a:endParaRPr lang="en-US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17675" y="1995488"/>
            <a:ext cx="6619875" cy="37369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2600" smtClean="0">
                <a:solidFill>
                  <a:srgbClr val="003366"/>
                </a:solidFill>
              </a:rPr>
              <a:t>Floating Exchange Rates: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400" smtClean="0"/>
              <a:t>Price determined only by demand and supply of the currency – no government intervention</a:t>
            </a:r>
          </a:p>
          <a:p>
            <a:pPr eaLnBrk="1" hangingPunct="1">
              <a:lnSpc>
                <a:spcPct val="90000"/>
              </a:lnSpc>
            </a:pPr>
            <a:r>
              <a:rPr lang="en-GB" sz="2600" smtClean="0">
                <a:solidFill>
                  <a:srgbClr val="003366"/>
                </a:solidFill>
              </a:rPr>
              <a:t>Fixed Exchange Rates: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400" smtClean="0"/>
              <a:t>The value of a currency fixed in relation to an anchor currency – not allowed to fluctuate</a:t>
            </a:r>
          </a:p>
          <a:p>
            <a:pPr eaLnBrk="1" hangingPunct="1">
              <a:lnSpc>
                <a:spcPct val="90000"/>
              </a:lnSpc>
            </a:pPr>
            <a:r>
              <a:rPr lang="en-GB" sz="2100" smtClean="0">
                <a:solidFill>
                  <a:srgbClr val="003366"/>
                </a:solidFill>
              </a:rPr>
              <a:t>Dirty Floating or Managed Exchange Rate:</a:t>
            </a:r>
            <a:r>
              <a:rPr lang="en-GB" sz="2600" smtClean="0"/>
              <a:t> 	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GB" sz="2400" smtClean="0"/>
              <a:t>– rate influenced by government via central bank around a preferred rate</a:t>
            </a: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Trade</a:t>
            </a:r>
            <a:endParaRPr lang="en-US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z="2600" b="1" smtClean="0">
                <a:solidFill>
                  <a:srgbClr val="003366"/>
                </a:solidFill>
              </a:rPr>
              <a:t>Buying and selling goods and services from other countries</a:t>
            </a:r>
          </a:p>
          <a:p>
            <a:pPr eaLnBrk="1" hangingPunct="1"/>
            <a:r>
              <a:rPr lang="en-GB" sz="2600" smtClean="0"/>
              <a:t>The purchase of goods and services from abroad that leads to an outflow of currency from the UK – </a:t>
            </a:r>
            <a:r>
              <a:rPr lang="en-GB" sz="2600" b="1" smtClean="0">
                <a:solidFill>
                  <a:srgbClr val="003366"/>
                </a:solidFill>
              </a:rPr>
              <a:t>Imports (M)</a:t>
            </a:r>
          </a:p>
          <a:p>
            <a:pPr eaLnBrk="1" hangingPunct="1"/>
            <a:r>
              <a:rPr lang="en-GB" sz="2600" smtClean="0"/>
              <a:t>The sale of goods and services to buyers from other countries leading to an inflow of currency to the UK – </a:t>
            </a:r>
            <a:r>
              <a:rPr lang="en-GB" sz="2600" b="1" smtClean="0">
                <a:solidFill>
                  <a:srgbClr val="003366"/>
                </a:solidFill>
              </a:rPr>
              <a:t>Exports (X)</a:t>
            </a:r>
            <a:endParaRPr lang="en-US" sz="2600" b="1" smtClean="0">
              <a:solidFill>
                <a:srgbClr val="0033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500063"/>
            <a:ext cx="7772400" cy="762000"/>
          </a:xfrm>
        </p:spPr>
        <p:txBody>
          <a:bodyPr/>
          <a:lstStyle/>
          <a:p>
            <a:pPr eaLnBrk="1" hangingPunct="1"/>
            <a:r>
              <a:rPr lang="en-GB" smtClean="0"/>
              <a:t>The Flow of Currencies:</a:t>
            </a:r>
            <a:endParaRPr lang="en-US" smtClean="0"/>
          </a:p>
        </p:txBody>
      </p:sp>
      <p:pic>
        <p:nvPicPr>
          <p:cNvPr id="5123" name="Picture 7" descr="cia_europ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1557338"/>
            <a:ext cx="7848600" cy="439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4" name="Text Box 8"/>
          <p:cNvSpPr txBox="1">
            <a:spLocks noChangeArrowheads="1"/>
          </p:cNvSpPr>
          <p:nvPr/>
        </p:nvSpPr>
        <p:spPr bwMode="auto">
          <a:xfrm>
            <a:off x="2824163" y="344963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en-GB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2339975" y="3068638"/>
            <a:ext cx="431800" cy="215900"/>
          </a:xfrm>
          <a:prstGeom prst="rect">
            <a:avLst/>
          </a:prstGeom>
          <a:solidFill>
            <a:srgbClr val="FFCC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CC00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7184" name="Line 16"/>
          <p:cNvSpPr>
            <a:spLocks noChangeShapeType="1"/>
          </p:cNvSpPr>
          <p:nvPr/>
        </p:nvSpPr>
        <p:spPr bwMode="auto">
          <a:xfrm>
            <a:off x="3059113" y="3068638"/>
            <a:ext cx="2233612" cy="1873250"/>
          </a:xfrm>
          <a:prstGeom prst="line">
            <a:avLst/>
          </a:prstGeom>
          <a:noFill/>
          <a:ln w="76200">
            <a:solidFill>
              <a:srgbClr val="33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185" name="Text Box 17"/>
          <p:cNvSpPr txBox="1">
            <a:spLocks noChangeArrowheads="1"/>
          </p:cNvSpPr>
          <p:nvPr/>
        </p:nvSpPr>
        <p:spPr bwMode="auto">
          <a:xfrm>
            <a:off x="2268538" y="2511425"/>
            <a:ext cx="3341687" cy="336550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GB" sz="1600" b="1">
                <a:latin typeface="Verdana" pitchFamily="34" charset="0"/>
                <a:cs typeface="Times New Roman" pitchFamily="18" charset="0"/>
              </a:rPr>
              <a:t>Whisky sold to Italian hotel</a:t>
            </a:r>
            <a:endParaRPr lang="en-US" sz="1600" b="1">
              <a:latin typeface="Verdana" pitchFamily="34" charset="0"/>
              <a:cs typeface="Times New Roman" pitchFamily="18" charset="0"/>
            </a:endParaRPr>
          </a:p>
        </p:txBody>
      </p:sp>
      <p:sp>
        <p:nvSpPr>
          <p:cNvPr id="7186" name="Text Box 18"/>
          <p:cNvSpPr txBox="1">
            <a:spLocks noChangeArrowheads="1"/>
          </p:cNvSpPr>
          <p:nvPr/>
        </p:nvSpPr>
        <p:spPr bwMode="auto">
          <a:xfrm>
            <a:off x="4932363" y="5105400"/>
            <a:ext cx="1719262" cy="336550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GB" sz="1600">
                <a:latin typeface="Verdana" pitchFamily="34" charset="0"/>
                <a:cs typeface="Times New Roman" pitchFamily="18" charset="0"/>
              </a:rPr>
              <a:t>€ changed to £</a:t>
            </a:r>
            <a:endParaRPr lang="en-US" sz="1600">
              <a:latin typeface="Verdana" pitchFamily="34" charset="0"/>
              <a:cs typeface="Times New Roman" pitchFamily="18" charset="0"/>
            </a:endParaRPr>
          </a:p>
        </p:txBody>
      </p:sp>
      <p:sp>
        <p:nvSpPr>
          <p:cNvPr id="7187" name="Line 19"/>
          <p:cNvSpPr>
            <a:spLocks noChangeShapeType="1"/>
          </p:cNvSpPr>
          <p:nvPr/>
        </p:nvSpPr>
        <p:spPr bwMode="auto">
          <a:xfrm flipH="1" flipV="1">
            <a:off x="2916238" y="3429000"/>
            <a:ext cx="1943100" cy="1655763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188" name="Text Box 20"/>
          <p:cNvSpPr txBox="1">
            <a:spLocks noChangeArrowheads="1"/>
          </p:cNvSpPr>
          <p:nvPr/>
        </p:nvSpPr>
        <p:spPr bwMode="auto">
          <a:xfrm>
            <a:off x="685800" y="3886200"/>
            <a:ext cx="2457450" cy="730250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GB" sz="1400" b="1">
                <a:latin typeface="Verdana" pitchFamily="34" charset="0"/>
                <a:cs typeface="Times New Roman" pitchFamily="18" charset="0"/>
              </a:rPr>
              <a:t>Export earnings for UK</a:t>
            </a:r>
          </a:p>
          <a:p>
            <a:pPr eaLnBrk="1" hangingPunct="1"/>
            <a:r>
              <a:rPr lang="en-GB" sz="1400" b="1">
                <a:latin typeface="Verdana" pitchFamily="34" charset="0"/>
                <a:cs typeface="Times New Roman" pitchFamily="18" charset="0"/>
              </a:rPr>
              <a:t>(Credit on Balance </a:t>
            </a:r>
          </a:p>
          <a:p>
            <a:pPr eaLnBrk="1" hangingPunct="1"/>
            <a:r>
              <a:rPr lang="en-GB" sz="1400" b="1">
                <a:latin typeface="Verdana" pitchFamily="34" charset="0"/>
                <a:cs typeface="Times New Roman" pitchFamily="18" charset="0"/>
              </a:rPr>
              <a:t>of Payments)</a:t>
            </a:r>
            <a:endParaRPr lang="en-US" sz="1400" b="1">
              <a:latin typeface="Verdana" pitchFamily="34" charset="0"/>
              <a:cs typeface="Times New Roman" pitchFamily="18" charset="0"/>
            </a:endParaRPr>
          </a:p>
        </p:txBody>
      </p:sp>
      <p:sp>
        <p:nvSpPr>
          <p:cNvPr id="5131" name="Text Box 21"/>
          <p:cNvSpPr txBox="1">
            <a:spLocks noChangeArrowheads="1"/>
          </p:cNvSpPr>
          <p:nvPr/>
        </p:nvSpPr>
        <p:spPr bwMode="auto">
          <a:xfrm>
            <a:off x="611188" y="5948363"/>
            <a:ext cx="29257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GB" sz="1000">
                <a:latin typeface="Verdana" pitchFamily="34" charset="0"/>
                <a:cs typeface="Times New Roman" pitchFamily="18" charset="0"/>
              </a:rPr>
              <a:t>Map courtesy of </a:t>
            </a:r>
            <a:r>
              <a:rPr lang="en-US" sz="1000">
                <a:latin typeface="Verdana" pitchFamily="34" charset="0"/>
                <a:cs typeface="Times New Roman" pitchFamily="18" charset="0"/>
              </a:rPr>
              <a:t>http://www.theodora.com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3000"/>
                                        <p:tgtEl>
                                          <p:spTgt spid="7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3000"/>
                                        <p:tgtEl>
                                          <p:spTgt spid="7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7" grpId="0" animBg="1"/>
      <p:bldP spid="7184" grpId="0" animBg="1"/>
      <p:bldP spid="7185" grpId="0" animBg="1"/>
      <p:bldP spid="7186" grpId="0" animBg="1"/>
      <p:bldP spid="7187" grpId="0" animBg="1"/>
      <p:bldP spid="718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6" descr="cia_europ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2150" y="1484313"/>
            <a:ext cx="807085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Text Box 7"/>
          <p:cNvSpPr txBox="1">
            <a:spLocks noChangeArrowheads="1"/>
          </p:cNvSpPr>
          <p:nvPr/>
        </p:nvSpPr>
        <p:spPr bwMode="auto">
          <a:xfrm>
            <a:off x="2608263" y="92868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en-GB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8" name="Rectangle 8"/>
          <p:cNvSpPr>
            <a:spLocks noGrp="1" noChangeArrowheads="1"/>
          </p:cNvSpPr>
          <p:nvPr>
            <p:ph type="title"/>
          </p:nvPr>
        </p:nvSpPr>
        <p:spPr>
          <a:xfrm>
            <a:off x="1371600" y="500063"/>
            <a:ext cx="7772400" cy="762000"/>
          </a:xfrm>
        </p:spPr>
        <p:txBody>
          <a:bodyPr/>
          <a:lstStyle/>
          <a:p>
            <a:pPr eaLnBrk="1" hangingPunct="1"/>
            <a:r>
              <a:rPr lang="en-GB" smtClean="0"/>
              <a:t>The Flow of Currencies:</a:t>
            </a:r>
            <a:endParaRPr lang="en-US" smtClean="0"/>
          </a:p>
        </p:txBody>
      </p:sp>
      <p:sp>
        <p:nvSpPr>
          <p:cNvPr id="8201" name="AutoShape 9"/>
          <p:cNvSpPr>
            <a:spLocks noChangeArrowheads="1"/>
          </p:cNvSpPr>
          <p:nvPr/>
        </p:nvSpPr>
        <p:spPr bwMode="auto">
          <a:xfrm>
            <a:off x="7885113" y="2852738"/>
            <a:ext cx="574675" cy="792162"/>
          </a:xfrm>
          <a:prstGeom prst="can">
            <a:avLst>
              <a:gd name="adj" fmla="val 34461"/>
            </a:avLst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GB" sz="1400">
                <a:latin typeface="Verdana" pitchFamily="34" charset="0"/>
                <a:cs typeface="Times New Roman" pitchFamily="18" charset="0"/>
              </a:rPr>
              <a:t>Oil</a:t>
            </a:r>
            <a:endParaRPr lang="en-US" sz="1400">
              <a:latin typeface="Verdana" pitchFamily="34" charset="0"/>
              <a:cs typeface="Times New Roman" pitchFamily="18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6732588" y="2489200"/>
            <a:ext cx="1706562" cy="304800"/>
          </a:xfrm>
          <a:prstGeom prst="rect">
            <a:avLst/>
          </a:prstGeom>
          <a:solidFill>
            <a:srgbClr val="ECE96E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GB" sz="1400" b="1">
                <a:latin typeface="Verdana" pitchFamily="34" charset="0"/>
                <a:cs typeface="Times New Roman" pitchFamily="18" charset="0"/>
              </a:rPr>
              <a:t>Oil from Russia</a:t>
            </a:r>
            <a:endParaRPr lang="en-US" sz="1400" b="1">
              <a:latin typeface="Verdana" pitchFamily="34" charset="0"/>
              <a:cs typeface="Times New Roman" pitchFamily="18" charset="0"/>
            </a:endParaRPr>
          </a:p>
        </p:txBody>
      </p:sp>
      <p:sp>
        <p:nvSpPr>
          <p:cNvPr id="8204" name="Line 12"/>
          <p:cNvSpPr>
            <a:spLocks noChangeShapeType="1"/>
          </p:cNvSpPr>
          <p:nvPr/>
        </p:nvSpPr>
        <p:spPr bwMode="auto">
          <a:xfrm flipH="1">
            <a:off x="3132138" y="3068638"/>
            <a:ext cx="4679950" cy="647700"/>
          </a:xfrm>
          <a:prstGeom prst="line">
            <a:avLst/>
          </a:prstGeom>
          <a:noFill/>
          <a:ln w="76200">
            <a:solidFill>
              <a:srgbClr val="FFCC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755650" y="3905250"/>
            <a:ext cx="2278063" cy="304800"/>
          </a:xfrm>
          <a:prstGeom prst="rect">
            <a:avLst/>
          </a:prstGeom>
          <a:solidFill>
            <a:srgbClr val="ECE96E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GB" sz="1400">
                <a:latin typeface="Verdana" pitchFamily="34" charset="0"/>
                <a:cs typeface="Times New Roman" pitchFamily="18" charset="0"/>
              </a:rPr>
              <a:t>£ changed into Roubles</a:t>
            </a:r>
            <a:endParaRPr lang="en-US" sz="1400">
              <a:latin typeface="Verdana" pitchFamily="34" charset="0"/>
              <a:cs typeface="Times New Roman" pitchFamily="18" charset="0"/>
            </a:endParaRPr>
          </a:p>
        </p:txBody>
      </p:sp>
      <p:sp>
        <p:nvSpPr>
          <p:cNvPr id="8206" name="Line 14"/>
          <p:cNvSpPr>
            <a:spLocks noChangeShapeType="1"/>
          </p:cNvSpPr>
          <p:nvPr/>
        </p:nvSpPr>
        <p:spPr bwMode="auto">
          <a:xfrm flipV="1">
            <a:off x="3203575" y="3500438"/>
            <a:ext cx="4464050" cy="576262"/>
          </a:xfrm>
          <a:prstGeom prst="line">
            <a:avLst/>
          </a:prstGeom>
          <a:noFill/>
          <a:ln w="76200">
            <a:solidFill>
              <a:srgbClr val="33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6011863" y="3905250"/>
            <a:ext cx="2541587" cy="304800"/>
          </a:xfrm>
          <a:prstGeom prst="rect">
            <a:avLst/>
          </a:prstGeom>
          <a:solidFill>
            <a:srgbClr val="ECE96E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GB" sz="1400">
                <a:latin typeface="Verdana" pitchFamily="34" charset="0"/>
                <a:cs typeface="Times New Roman" pitchFamily="18" charset="0"/>
              </a:rPr>
              <a:t>Export earnings for Russia</a:t>
            </a:r>
            <a:endParaRPr lang="en-US" sz="1400">
              <a:latin typeface="Verdana" pitchFamily="34" charset="0"/>
              <a:cs typeface="Times New Roman" pitchFamily="18" charset="0"/>
            </a:endParaRPr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971550" y="4386263"/>
            <a:ext cx="3017838" cy="517525"/>
          </a:xfrm>
          <a:prstGeom prst="rect">
            <a:avLst/>
          </a:prstGeom>
          <a:solidFill>
            <a:srgbClr val="ECE96E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GB" sz="1400">
                <a:latin typeface="Verdana" pitchFamily="34" charset="0"/>
                <a:cs typeface="Times New Roman" pitchFamily="18" charset="0"/>
              </a:rPr>
              <a:t>Import expenditure for the UK</a:t>
            </a:r>
            <a:endParaRPr lang="en-US" sz="1400">
              <a:latin typeface="Verdana" pitchFamily="34" charset="0"/>
              <a:cs typeface="Times New Roman" pitchFamily="18" charset="0"/>
            </a:endParaRPr>
          </a:p>
          <a:p>
            <a:pPr eaLnBrk="1" hangingPunct="1"/>
            <a:r>
              <a:rPr lang="en-GB" sz="1400">
                <a:latin typeface="Verdana" pitchFamily="34" charset="0"/>
                <a:cs typeface="Times New Roman" pitchFamily="18" charset="0"/>
              </a:rPr>
              <a:t>(Debit on balance of payments)</a:t>
            </a:r>
            <a:endParaRPr lang="en-US" sz="1400">
              <a:latin typeface="Verdana" pitchFamily="34" charset="0"/>
              <a:cs typeface="Times New Roman" pitchFamily="18" charset="0"/>
            </a:endParaRPr>
          </a:p>
        </p:txBody>
      </p:sp>
      <p:sp>
        <p:nvSpPr>
          <p:cNvPr id="6156" name="Text Box 17"/>
          <p:cNvSpPr txBox="1">
            <a:spLocks noChangeArrowheads="1"/>
          </p:cNvSpPr>
          <p:nvPr/>
        </p:nvSpPr>
        <p:spPr bwMode="auto">
          <a:xfrm>
            <a:off x="611188" y="6003925"/>
            <a:ext cx="29257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GB" sz="1000">
                <a:latin typeface="Verdana" pitchFamily="34" charset="0"/>
                <a:cs typeface="Times New Roman" pitchFamily="18" charset="0"/>
              </a:rPr>
              <a:t>Map courtesy of </a:t>
            </a:r>
            <a:r>
              <a:rPr lang="en-US" sz="1000">
                <a:latin typeface="Verdana" pitchFamily="34" charset="0"/>
                <a:cs typeface="Times New Roman" pitchFamily="18" charset="0"/>
              </a:rPr>
              <a:t>http://www.theodora.com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20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2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30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8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0" dur="3000"/>
                                        <p:tgtEl>
                                          <p:spTgt spid="8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8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8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1" grpId="0" build="allAtOnce" animBg="1"/>
      <p:bldP spid="8203" grpId="0" animBg="1"/>
      <p:bldP spid="8204" grpId="0" animBg="1"/>
      <p:bldP spid="8205" grpId="0" animBg="1"/>
      <p:bldP spid="8206" grpId="0" animBg="1"/>
      <p:bldP spid="8207" grpId="0" animBg="1"/>
      <p:bldP spid="820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The Balance of Payments</a:t>
            </a:r>
            <a:endParaRPr lang="en-US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2600" b="1" smtClean="0">
                <a:solidFill>
                  <a:srgbClr val="003366"/>
                </a:solidFill>
              </a:rPr>
              <a:t>A record of the trade between the UK and the rest of the world.</a:t>
            </a:r>
          </a:p>
          <a:p>
            <a:pPr eaLnBrk="1" hangingPunct="1">
              <a:lnSpc>
                <a:spcPct val="90000"/>
              </a:lnSpc>
            </a:pPr>
            <a:r>
              <a:rPr lang="en-GB" sz="2600" smtClean="0"/>
              <a:t>Trade in goods</a:t>
            </a:r>
          </a:p>
          <a:p>
            <a:pPr eaLnBrk="1" hangingPunct="1">
              <a:lnSpc>
                <a:spcPct val="90000"/>
              </a:lnSpc>
            </a:pPr>
            <a:r>
              <a:rPr lang="en-GB" sz="2600" smtClean="0"/>
              <a:t>Trade in services</a:t>
            </a:r>
          </a:p>
          <a:p>
            <a:pPr eaLnBrk="1" hangingPunct="1">
              <a:lnSpc>
                <a:spcPct val="90000"/>
              </a:lnSpc>
            </a:pPr>
            <a:r>
              <a:rPr lang="en-GB" sz="2600" smtClean="0"/>
              <a:t>Income flows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GB" sz="2400" smtClean="0">
                <a:solidFill>
                  <a:srgbClr val="003366"/>
                </a:solidFill>
              </a:rPr>
              <a:t>= Current Account</a:t>
            </a:r>
          </a:p>
          <a:p>
            <a:pPr eaLnBrk="1" hangingPunct="1">
              <a:lnSpc>
                <a:spcPct val="90000"/>
              </a:lnSpc>
            </a:pPr>
            <a:r>
              <a:rPr lang="en-GB" sz="2600" smtClean="0"/>
              <a:t>Transfer of funds and sale of assets and liabilities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GB" sz="2600" smtClean="0"/>
              <a:t>	</a:t>
            </a:r>
            <a:r>
              <a:rPr lang="en-GB" sz="2600" smtClean="0">
                <a:solidFill>
                  <a:srgbClr val="003366"/>
                </a:solidFill>
              </a:rPr>
              <a:t>= Capital Account</a:t>
            </a:r>
            <a:endParaRPr lang="en-US" sz="2600" smtClean="0">
              <a:solidFill>
                <a:srgbClr val="0033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Balance of Payments</a:t>
            </a:r>
            <a:endParaRPr lang="en-US" smtClean="0"/>
          </a:p>
        </p:txBody>
      </p:sp>
      <p:sp>
        <p:nvSpPr>
          <p:cNvPr id="8195" name="Text Box 7"/>
          <p:cNvSpPr txBox="1">
            <a:spLocks noChangeArrowheads="1"/>
          </p:cNvSpPr>
          <p:nvPr/>
        </p:nvSpPr>
        <p:spPr bwMode="auto">
          <a:xfrm>
            <a:off x="457200" y="5410200"/>
            <a:ext cx="8458200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GB" sz="1400" b="1">
                <a:latin typeface="Verdana" pitchFamily="34" charset="0"/>
                <a:cs typeface="Times New Roman" pitchFamily="18" charset="0"/>
              </a:rPr>
              <a:t>The UK Balance of Payments on Current Account 1998 - 2004</a:t>
            </a:r>
          </a:p>
          <a:p>
            <a:pPr eaLnBrk="1" hangingPunct="1"/>
            <a:r>
              <a:rPr lang="en-GB" sz="1200">
                <a:latin typeface="Verdana" pitchFamily="34" charset="0"/>
                <a:cs typeface="Times New Roman" pitchFamily="18" charset="0"/>
              </a:rPr>
              <a:t>Source: ONS (</a:t>
            </a:r>
            <a:r>
              <a:rPr lang="en-US" sz="1200">
                <a:latin typeface="Verdana" pitchFamily="34" charset="0"/>
                <a:cs typeface="Times New Roman" pitchFamily="18" charset="0"/>
              </a:rPr>
              <a:t>http://www.statistics.gov.uk/cci/nugget.asp?id=194) (Crown copyright material is reproduced with the permission of the Controller of HMSO and the Queen's Printer for Scotland.)</a:t>
            </a:r>
          </a:p>
        </p:txBody>
      </p:sp>
      <p:sp>
        <p:nvSpPr>
          <p:cNvPr id="8196" name="Rectangle 8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GB" smtClean="0">
                <a:solidFill>
                  <a:srgbClr val="CC0066"/>
                </a:solidFill>
              </a:rPr>
              <a:t>  </a:t>
            </a:r>
          </a:p>
        </p:txBody>
      </p:sp>
      <p:pic>
        <p:nvPicPr>
          <p:cNvPr id="8197" name="Picture 10" descr="Current balanc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1766888"/>
            <a:ext cx="7467600" cy="332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Exchange Rates</a:t>
            </a:r>
            <a:endParaRPr lang="en-US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The rate at which one currency can be exchanged for another e.g.</a:t>
            </a:r>
          </a:p>
          <a:p>
            <a:pPr eaLnBrk="1" hangingPunct="1"/>
            <a:r>
              <a:rPr lang="en-GB" smtClean="0"/>
              <a:t>£1 = $1.90</a:t>
            </a:r>
          </a:p>
          <a:p>
            <a:pPr eaLnBrk="1" hangingPunct="1"/>
            <a:r>
              <a:rPr lang="en-GB" smtClean="0"/>
              <a:t>£1 = €1.50</a:t>
            </a:r>
          </a:p>
          <a:p>
            <a:pPr eaLnBrk="1" hangingPunct="1"/>
            <a:r>
              <a:rPr lang="en-GB" smtClean="0"/>
              <a:t>Important in trade 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Exchange Rates</a:t>
            </a:r>
            <a:endParaRPr 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2600" b="1" smtClean="0">
                <a:solidFill>
                  <a:srgbClr val="003366"/>
                </a:solidFill>
              </a:rPr>
              <a:t>Converting currencies:</a:t>
            </a:r>
          </a:p>
          <a:p>
            <a:pPr eaLnBrk="1" hangingPunct="1">
              <a:lnSpc>
                <a:spcPct val="90000"/>
              </a:lnSpc>
            </a:pPr>
            <a:r>
              <a:rPr lang="en-GB" sz="2600" smtClean="0"/>
              <a:t>To convert £ into (e.g.) $</a:t>
            </a:r>
          </a:p>
          <a:p>
            <a:pPr eaLnBrk="1" hangingPunct="1">
              <a:lnSpc>
                <a:spcPct val="90000"/>
              </a:lnSpc>
            </a:pPr>
            <a:r>
              <a:rPr lang="en-GB" sz="2600" smtClean="0"/>
              <a:t>Multiply the sterling amount by the $ rate</a:t>
            </a:r>
          </a:p>
          <a:p>
            <a:pPr eaLnBrk="1" hangingPunct="1">
              <a:lnSpc>
                <a:spcPct val="90000"/>
              </a:lnSpc>
            </a:pPr>
            <a:r>
              <a:rPr lang="en-GB" sz="2600" smtClean="0"/>
              <a:t>To convert $ into £ - divide by the $ rate: e.g.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400" smtClean="0"/>
              <a:t>To convert £5.70 to $ at a rate of £1 = $1.90, multiply 5.70 x 1.90 = $10.83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400" smtClean="0"/>
              <a:t>To convert $3.45 to £ at the same rate, divide 3.45 by 1.90 = £1.82</a:t>
            </a:r>
          </a:p>
          <a:p>
            <a:pPr eaLnBrk="1" hangingPunct="1">
              <a:lnSpc>
                <a:spcPct val="90000"/>
              </a:lnSpc>
            </a:pPr>
            <a:endParaRPr lang="en-US" sz="2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Exchange Rates</a:t>
            </a:r>
            <a:endParaRPr lang="en-US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z="2600" b="1" smtClean="0">
                <a:solidFill>
                  <a:srgbClr val="003366"/>
                </a:solidFill>
              </a:rPr>
              <a:t>Determinants of Exchange Rates:</a:t>
            </a:r>
          </a:p>
          <a:p>
            <a:pPr eaLnBrk="1" hangingPunct="1"/>
            <a:r>
              <a:rPr lang="en-GB" sz="2600" smtClean="0"/>
              <a:t>Exchange rates are determined by the demand for and the supply of currencies on the </a:t>
            </a:r>
            <a:r>
              <a:rPr lang="en-GB" sz="2600" b="1" smtClean="0">
                <a:solidFill>
                  <a:srgbClr val="003366"/>
                </a:solidFill>
              </a:rPr>
              <a:t>foreign exchange market</a:t>
            </a:r>
          </a:p>
          <a:p>
            <a:pPr eaLnBrk="1" hangingPunct="1"/>
            <a:r>
              <a:rPr lang="en-GB" sz="2600" smtClean="0"/>
              <a:t>The demand and supply of currencies is in turn determined by:</a:t>
            </a:r>
          </a:p>
          <a:p>
            <a:pPr eaLnBrk="1" hangingPunct="1"/>
            <a:endParaRPr lang="en-US" sz="2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cho">
  <a:themeElements>
    <a:clrScheme name="Echo 7">
      <a:dk1>
        <a:srgbClr val="336666"/>
      </a:dk1>
      <a:lt1>
        <a:srgbClr val="FFFFFF"/>
      </a:lt1>
      <a:dk2>
        <a:srgbClr val="000000"/>
      </a:dk2>
      <a:lt2>
        <a:srgbClr val="666699"/>
      </a:lt2>
      <a:accent1>
        <a:srgbClr val="99CCCC"/>
      </a:accent1>
      <a:accent2>
        <a:srgbClr val="CCCCCC"/>
      </a:accent2>
      <a:accent3>
        <a:srgbClr val="FFFFFF"/>
      </a:accent3>
      <a:accent4>
        <a:srgbClr val="2A5656"/>
      </a:accent4>
      <a:accent5>
        <a:srgbClr val="CAE2E2"/>
      </a:accent5>
      <a:accent6>
        <a:srgbClr val="B9B9B9"/>
      </a:accent6>
      <a:hlink>
        <a:srgbClr val="006666"/>
      </a:hlink>
      <a:folHlink>
        <a:srgbClr val="B2B2B2"/>
      </a:folHlink>
    </a:clrScheme>
    <a:fontScheme name="Ech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cho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Echo</Template>
  <TotalTime>403</TotalTime>
  <Words>722</Words>
  <Application>Microsoft PowerPoint</Application>
  <PresentationFormat>On-screen Show (4:3)</PresentationFormat>
  <Paragraphs>99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Wingdings</vt:lpstr>
      <vt:lpstr>Calibri</vt:lpstr>
      <vt:lpstr>Times New Roman</vt:lpstr>
      <vt:lpstr>Verdana</vt:lpstr>
      <vt:lpstr>Echo</vt:lpstr>
      <vt:lpstr>International Economics</vt:lpstr>
      <vt:lpstr>Trade</vt:lpstr>
      <vt:lpstr>The Flow of Currencies:</vt:lpstr>
      <vt:lpstr>The Flow of Currencies:</vt:lpstr>
      <vt:lpstr>The Balance of Payments</vt:lpstr>
      <vt:lpstr>Balance of Payments</vt:lpstr>
      <vt:lpstr>Exchange Rates</vt:lpstr>
      <vt:lpstr>Exchange Rates</vt:lpstr>
      <vt:lpstr>Exchange Rates</vt:lpstr>
      <vt:lpstr>Exchange Rates</vt:lpstr>
      <vt:lpstr>Exchange Rates</vt:lpstr>
      <vt:lpstr>Exchange Rates</vt:lpstr>
      <vt:lpstr>Exchange Rates</vt:lpstr>
      <vt:lpstr>Exchange Rates</vt:lpstr>
      <vt:lpstr>Exchange Rates</vt:lpstr>
      <vt:lpstr>Exchange Rates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###International Economics - PowerPoint Presentation - Full version###</dc:title>
  <dc:creator>Andrew Ashwin</dc:creator>
  <cp:lastModifiedBy>Sharjah Computers</cp:lastModifiedBy>
  <cp:revision>44</cp:revision>
  <dcterms:created xsi:type="dcterms:W3CDTF">2004-02-27T10:57:06Z</dcterms:created>
  <dcterms:modified xsi:type="dcterms:W3CDTF">2011-10-22T16:06:49Z</dcterms:modified>
</cp:coreProperties>
</file>