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58B0"/>
    <a:srgbClr val="ECE96E"/>
    <a:srgbClr val="3366FF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 horzBarState="maximized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7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6146DD-6B42-44E6-A122-2BE3C8DF8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6D282-84DD-4056-8A74-331DABC6C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F06C6-B39C-4C71-8A73-A63B8DE0A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2EFF0-A25B-4E34-9B7C-AABF54FE8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C2104-9D62-401F-A92D-79E6263EA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47934-AE82-4EC4-88F2-D8A1D8B31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4DF55-4F0A-4E2C-A3EC-9AE8D1CE4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748FD-8006-4002-AADF-D088BB08C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BB8AF-621D-4C88-856E-B48E9BE64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06024-26AF-46D2-8947-7E3092006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4F68F-643C-4C4E-A54C-8A36CE51B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fld id="{9FBD55D6-3A7F-4563-90B4-9B9FC91D0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5305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5306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International Economics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Trade, The Balance of Payments and Exchange Rates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Exchange Rates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Relative interest rates</a:t>
            </a:r>
          </a:p>
          <a:p>
            <a:pPr eaLnBrk="1" hangingPunct="1"/>
            <a:r>
              <a:rPr lang="en-GB" smtClean="0"/>
              <a:t>The demand for imports (D£)</a:t>
            </a:r>
          </a:p>
          <a:p>
            <a:pPr eaLnBrk="1" hangingPunct="1"/>
            <a:r>
              <a:rPr lang="en-GB" smtClean="0"/>
              <a:t>The demand for exports (S£)</a:t>
            </a:r>
          </a:p>
          <a:p>
            <a:pPr eaLnBrk="1" hangingPunct="1"/>
            <a:r>
              <a:rPr lang="en-GB" smtClean="0"/>
              <a:t>Investment opportunities</a:t>
            </a:r>
          </a:p>
          <a:p>
            <a:pPr eaLnBrk="1" hangingPunct="1"/>
            <a:r>
              <a:rPr lang="en-GB" smtClean="0"/>
              <a:t>Speculative sentiments</a:t>
            </a:r>
          </a:p>
          <a:p>
            <a:pPr eaLnBrk="1" hangingPunct="1"/>
            <a:r>
              <a:rPr lang="en-GB" smtClean="0"/>
              <a:t>Global trading patterns</a:t>
            </a:r>
          </a:p>
          <a:p>
            <a:pPr eaLnBrk="1" hangingPunct="1"/>
            <a:r>
              <a:rPr lang="en-GB" smtClean="0"/>
              <a:t>Changes in relative inflation rates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Exchange Rates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0" y="2127250"/>
            <a:ext cx="6621463" cy="37369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GB" sz="2600" b="1" smtClean="0">
                <a:solidFill>
                  <a:srgbClr val="003366"/>
                </a:solidFill>
              </a:rPr>
              <a:t>Appreciation of the exchange rate: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A rise in the value of £ in relation to other currencies – each £ buys more of the other currency e.g.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£1 = $1.85    £1 = $1.91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UK exports appear to be more expensive (    Xp)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Imports to the UK appear to be cheaper (    Mp)</a:t>
            </a:r>
          </a:p>
          <a:p>
            <a:pPr eaLnBrk="1" hangingPunct="1">
              <a:lnSpc>
                <a:spcPct val="90000"/>
              </a:lnSpc>
            </a:pPr>
            <a:endParaRPr lang="en-GB" sz="2600" smtClean="0"/>
          </a:p>
          <a:p>
            <a:pPr eaLnBrk="1" hangingPunct="1">
              <a:lnSpc>
                <a:spcPct val="90000"/>
              </a:lnSpc>
            </a:pPr>
            <a:endParaRPr lang="en-US" sz="2600" smtClean="0"/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>
            <a:off x="3276600" y="3789363"/>
            <a:ext cx="360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7" name="AutoShape 6"/>
          <p:cNvSpPr>
            <a:spLocks noChangeArrowheads="1"/>
          </p:cNvSpPr>
          <p:nvPr/>
        </p:nvSpPr>
        <p:spPr bwMode="auto">
          <a:xfrm>
            <a:off x="3203575" y="4437063"/>
            <a:ext cx="485775" cy="360362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3318" name="AutoShape 7"/>
          <p:cNvSpPr>
            <a:spLocks noChangeArrowheads="1"/>
          </p:cNvSpPr>
          <p:nvPr/>
        </p:nvSpPr>
        <p:spPr bwMode="auto">
          <a:xfrm>
            <a:off x="1331913" y="5373688"/>
            <a:ext cx="485775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Exchange Rates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7675" y="1995488"/>
            <a:ext cx="6619875" cy="37369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GB" sz="2600" b="1" smtClean="0">
                <a:solidFill>
                  <a:srgbClr val="003366"/>
                </a:solidFill>
              </a:rPr>
              <a:t>Depreciation of the Exchange Rate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A fall in the value of the £ in relation to other currencies - each £ buys less of the foreign currency e.g. 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£1 = € 1.50     £1 = € 1.45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UK exports appear to be cheaper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600" smtClean="0"/>
              <a:t>	(    Xp)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Imports to the UK appear more expensive (    Mp)</a:t>
            </a:r>
          </a:p>
          <a:p>
            <a:pPr eaLnBrk="1" hangingPunct="1">
              <a:lnSpc>
                <a:spcPct val="90000"/>
              </a:lnSpc>
            </a:pPr>
            <a:endParaRPr lang="en-GB" sz="2600" smtClean="0"/>
          </a:p>
          <a:p>
            <a:pPr eaLnBrk="1" hangingPunct="1">
              <a:lnSpc>
                <a:spcPct val="90000"/>
              </a:lnSpc>
            </a:pPr>
            <a:endParaRPr lang="en-GB" sz="2600" smtClean="0"/>
          </a:p>
          <a:p>
            <a:pPr eaLnBrk="1" hangingPunct="1">
              <a:lnSpc>
                <a:spcPct val="90000"/>
              </a:lnSpc>
            </a:pPr>
            <a:endParaRPr lang="en-US" sz="2600" smtClean="0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3276600" y="3644900"/>
            <a:ext cx="504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1258888" y="4437063"/>
            <a:ext cx="485775" cy="35877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3203575" y="5229225"/>
            <a:ext cx="485775" cy="360363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Exchange Rates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600" smtClean="0"/>
              <a:t>A depreciation in exchange rate should lead to a rise in D for exports, a fall in demand for imports – </a:t>
            </a:r>
            <a:r>
              <a:rPr lang="en-GB" sz="2600" smtClean="0">
                <a:solidFill>
                  <a:srgbClr val="003366"/>
                </a:solidFill>
              </a:rPr>
              <a:t>the balance of payments should ‘improve’</a:t>
            </a:r>
          </a:p>
          <a:p>
            <a:pPr eaLnBrk="1" hangingPunct="1"/>
            <a:r>
              <a:rPr lang="en-GB" sz="2600" smtClean="0"/>
              <a:t>An appreciation of the exchange rate should lead to a fall in demand for exports and a rise in demand for imports – </a:t>
            </a:r>
            <a:r>
              <a:rPr lang="en-GB" sz="2600" smtClean="0">
                <a:solidFill>
                  <a:srgbClr val="003366"/>
                </a:solidFill>
              </a:rPr>
              <a:t>the balance of payments should get ‘worse’</a:t>
            </a:r>
            <a:r>
              <a:rPr lang="en-GB" sz="2600" smtClean="0"/>
              <a:t> BUT</a:t>
            </a: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Exchange Rates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volumes and the actual amount of income and expenditure will depend on the relative price elasticity of demand for imports and exports.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Exchange Rates</a:t>
            </a:r>
            <a:endParaRPr lang="en-US" smtClean="0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4840288" y="16494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GB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1331913" y="2133600"/>
            <a:ext cx="0" cy="3600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376238" y="1668463"/>
            <a:ext cx="919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600">
                <a:latin typeface="Verdana" pitchFamily="34" charset="0"/>
                <a:cs typeface="Times New Roman" pitchFamily="18" charset="0"/>
              </a:rPr>
              <a:t>$ per £</a:t>
            </a:r>
            <a:endParaRPr lang="en-US" sz="16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1331913" y="5734050"/>
            <a:ext cx="59769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6715125" y="5667375"/>
            <a:ext cx="1641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600">
                <a:latin typeface="Verdana" pitchFamily="34" charset="0"/>
                <a:cs typeface="Times New Roman" pitchFamily="18" charset="0"/>
              </a:rPr>
              <a:t>Quantity on</a:t>
            </a:r>
          </a:p>
          <a:p>
            <a:pPr eaLnBrk="1" hangingPunct="1"/>
            <a:r>
              <a:rPr lang="en-GB" sz="1600">
                <a:latin typeface="Verdana" pitchFamily="34" charset="0"/>
                <a:cs typeface="Times New Roman" pitchFamily="18" charset="0"/>
              </a:rPr>
              <a:t>ForEx Markets</a:t>
            </a:r>
            <a:endParaRPr lang="en-US" sz="16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1692275" y="2133600"/>
            <a:ext cx="4967288" cy="3382963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6711950" y="5197475"/>
            <a:ext cx="469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600">
                <a:latin typeface="Verdana" pitchFamily="34" charset="0"/>
                <a:cs typeface="Times New Roman" pitchFamily="18" charset="0"/>
              </a:rPr>
              <a:t>D£</a:t>
            </a:r>
            <a:endParaRPr lang="en-US" sz="16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V="1">
            <a:off x="1547813" y="1916113"/>
            <a:ext cx="4679950" cy="3529012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6280150" y="1741488"/>
            <a:ext cx="452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600">
                <a:latin typeface="Verdana" pitchFamily="34" charset="0"/>
                <a:cs typeface="Times New Roman" pitchFamily="18" charset="0"/>
              </a:rPr>
              <a:t>S£</a:t>
            </a:r>
            <a:endParaRPr lang="en-US" sz="16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1331913" y="3644900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592138" y="3468688"/>
            <a:ext cx="644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600">
                <a:latin typeface="Verdana" pitchFamily="34" charset="0"/>
                <a:cs typeface="Times New Roman" pitchFamily="18" charset="0"/>
              </a:rPr>
              <a:t>1.85</a:t>
            </a:r>
            <a:endParaRPr lang="en-US" sz="16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3924300" y="3644900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3635375" y="5826125"/>
            <a:ext cx="473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600">
                <a:latin typeface="Verdana" pitchFamily="34" charset="0"/>
                <a:cs typeface="Times New Roman" pitchFamily="18" charset="0"/>
              </a:rPr>
              <a:t>Q1</a:t>
            </a:r>
            <a:endParaRPr lang="en-US" sz="16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7164388" y="1844675"/>
            <a:ext cx="1439862" cy="22193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1400">
                <a:latin typeface="Verdana" pitchFamily="34" charset="0"/>
                <a:cs typeface="Times New Roman" pitchFamily="18" charset="0"/>
              </a:rPr>
              <a:t>Assume an initial exchange rate of £1 = $1.85. There are rumours that the UK is going to increase interest rates</a:t>
            </a:r>
            <a:endParaRPr lang="en-US" sz="14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6877050" y="2060575"/>
            <a:ext cx="1582738" cy="18034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Investing in the UK would now be more attractive and demand for £ would rise</a:t>
            </a:r>
            <a:endParaRPr lang="en-US" sz="1600">
              <a:solidFill>
                <a:schemeClr val="tx2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3276600" y="1844675"/>
            <a:ext cx="4175125" cy="2808288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7504113" y="4476750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600">
                <a:latin typeface="Verdana" pitchFamily="34" charset="0"/>
                <a:cs typeface="Times New Roman" pitchFamily="18" charset="0"/>
              </a:rPr>
              <a:t>D£</a:t>
            </a:r>
            <a:r>
              <a:rPr lang="en-GB" sz="1600" baseline="-25000">
                <a:latin typeface="Verdana" pitchFamily="34" charset="0"/>
                <a:cs typeface="Times New Roman" pitchFamily="18" charset="0"/>
              </a:rPr>
              <a:t>1</a:t>
            </a:r>
            <a:endParaRPr lang="en-US" sz="16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>
            <a:off x="3924300" y="364490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>
            <a:off x="5940425" y="3644900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5724525" y="5826125"/>
            <a:ext cx="473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600">
                <a:latin typeface="Verdana" pitchFamily="34" charset="0"/>
                <a:cs typeface="Times New Roman" pitchFamily="18" charset="0"/>
              </a:rPr>
              <a:t>Q2</a:t>
            </a:r>
            <a:endParaRPr lang="en-US" sz="16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2008" name="AutoShape 24"/>
          <p:cNvSpPr>
            <a:spLocks noChangeArrowheads="1"/>
          </p:cNvSpPr>
          <p:nvPr/>
        </p:nvSpPr>
        <p:spPr bwMode="auto">
          <a:xfrm>
            <a:off x="3924300" y="5013325"/>
            <a:ext cx="2016125" cy="287338"/>
          </a:xfrm>
          <a:prstGeom prst="leftRightArrow">
            <a:avLst>
              <a:gd name="adj1" fmla="val 50000"/>
              <a:gd name="adj2" fmla="val 140331"/>
            </a:avLst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Text Box 25"/>
          <p:cNvSpPr txBox="1">
            <a:spLocks noChangeArrowheads="1"/>
          </p:cNvSpPr>
          <p:nvPr/>
        </p:nvSpPr>
        <p:spPr bwMode="auto">
          <a:xfrm>
            <a:off x="4067175" y="5445125"/>
            <a:ext cx="172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GB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4356100" y="4652963"/>
            <a:ext cx="1584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1600">
                <a:latin typeface="Verdana" pitchFamily="34" charset="0"/>
                <a:cs typeface="Times New Roman" pitchFamily="18" charset="0"/>
              </a:rPr>
              <a:t>Shortage</a:t>
            </a:r>
            <a:endParaRPr lang="en-US" sz="16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 flipH="1">
            <a:off x="1331913" y="2924175"/>
            <a:ext cx="3527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609600" y="2800350"/>
            <a:ext cx="644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600">
                <a:latin typeface="Verdana" pitchFamily="34" charset="0"/>
                <a:cs typeface="Times New Roman" pitchFamily="18" charset="0"/>
              </a:rPr>
              <a:t>1.90</a:t>
            </a:r>
            <a:endParaRPr lang="en-US" sz="16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2013" name="Line 29"/>
          <p:cNvSpPr>
            <a:spLocks noChangeShapeType="1"/>
          </p:cNvSpPr>
          <p:nvPr/>
        </p:nvSpPr>
        <p:spPr bwMode="auto">
          <a:xfrm>
            <a:off x="4859338" y="2924175"/>
            <a:ext cx="0" cy="280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4643438" y="5826125"/>
            <a:ext cx="473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600">
                <a:latin typeface="Verdana" pitchFamily="34" charset="0"/>
                <a:cs typeface="Times New Roman" pitchFamily="18" charset="0"/>
              </a:rPr>
              <a:t>Q3</a:t>
            </a:r>
            <a:endParaRPr lang="en-US" sz="16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6732588" y="1916113"/>
            <a:ext cx="1800225" cy="2006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The rise in demand creates a shortage in the relationship between demand for £ and supply – the price (exchange rate) would rise</a:t>
            </a:r>
            <a:endParaRPr lang="en-US" sz="1400">
              <a:solidFill>
                <a:schemeClr val="tx2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3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3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animBg="1"/>
      <p:bldP spid="41990" grpId="0"/>
      <p:bldP spid="41991" grpId="0" animBg="1"/>
      <p:bldP spid="41992" grpId="0"/>
      <p:bldP spid="41993" grpId="0" animBg="1"/>
      <p:bldP spid="41994" grpId="0"/>
      <p:bldP spid="41995" grpId="0" animBg="1"/>
      <p:bldP spid="41996" grpId="0"/>
      <p:bldP spid="41997" grpId="0" animBg="1"/>
      <p:bldP spid="41998" grpId="0"/>
      <p:bldP spid="41999" grpId="0" animBg="1"/>
      <p:bldP spid="42000" grpId="0"/>
      <p:bldP spid="42001" grpId="0" animBg="1"/>
      <p:bldP spid="42002" grpId="0" animBg="1"/>
      <p:bldP spid="42003" grpId="0" animBg="1"/>
      <p:bldP spid="42004" grpId="0"/>
      <p:bldP spid="42005" grpId="0" animBg="1"/>
      <p:bldP spid="42006" grpId="0" animBg="1"/>
      <p:bldP spid="42007" grpId="0"/>
      <p:bldP spid="42008" grpId="0" animBg="1"/>
      <p:bldP spid="42010" grpId="0"/>
      <p:bldP spid="42011" grpId="0" animBg="1"/>
      <p:bldP spid="42012" grpId="0"/>
      <p:bldP spid="42013" grpId="0" animBg="1"/>
      <p:bldP spid="42014" grpId="0"/>
      <p:bldP spid="420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Exchange Rates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7675" y="1995488"/>
            <a:ext cx="6619875" cy="37369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600" smtClean="0">
                <a:solidFill>
                  <a:srgbClr val="003366"/>
                </a:solidFill>
              </a:rPr>
              <a:t>Floating Exchange Rates: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Price determined only by demand and supply of the currency – no government intervention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>
                <a:solidFill>
                  <a:srgbClr val="003366"/>
                </a:solidFill>
              </a:rPr>
              <a:t>Fixed Exchange Rates: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The value of a currency fixed in relation to an anchor currency – not allowed to fluctuate</a:t>
            </a:r>
          </a:p>
          <a:p>
            <a:pPr eaLnBrk="1" hangingPunct="1">
              <a:lnSpc>
                <a:spcPct val="90000"/>
              </a:lnSpc>
            </a:pPr>
            <a:r>
              <a:rPr lang="en-GB" sz="2100" smtClean="0">
                <a:solidFill>
                  <a:srgbClr val="003366"/>
                </a:solidFill>
              </a:rPr>
              <a:t>Dirty Floating or Managed Exchange Rate:</a:t>
            </a:r>
            <a:r>
              <a:rPr lang="en-GB" sz="2600" smtClean="0"/>
              <a:t> 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smtClean="0"/>
              <a:t>– rate influenced by government via central bank around a preferred rate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Trade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600" b="1" smtClean="0">
                <a:solidFill>
                  <a:srgbClr val="003366"/>
                </a:solidFill>
              </a:rPr>
              <a:t>Buying and selling goods and services from other countries</a:t>
            </a:r>
          </a:p>
          <a:p>
            <a:pPr eaLnBrk="1" hangingPunct="1"/>
            <a:r>
              <a:rPr lang="en-GB" sz="2600" smtClean="0"/>
              <a:t>The purchase of goods and services from abroad that leads to an outflow of currency from the UK – </a:t>
            </a:r>
            <a:r>
              <a:rPr lang="en-GB" sz="2600" b="1" smtClean="0">
                <a:solidFill>
                  <a:srgbClr val="003366"/>
                </a:solidFill>
              </a:rPr>
              <a:t>Imports (M)</a:t>
            </a:r>
          </a:p>
          <a:p>
            <a:pPr eaLnBrk="1" hangingPunct="1"/>
            <a:r>
              <a:rPr lang="en-GB" sz="2600" smtClean="0"/>
              <a:t>The sale of goods and services to buyers from other countries leading to an inflow of currency to the UK – </a:t>
            </a:r>
            <a:r>
              <a:rPr lang="en-GB" sz="2600" b="1" smtClean="0">
                <a:solidFill>
                  <a:srgbClr val="003366"/>
                </a:solidFill>
              </a:rPr>
              <a:t>Exports (X)</a:t>
            </a:r>
            <a:endParaRPr lang="en-US" sz="2600" b="1" smtClean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00063"/>
            <a:ext cx="7772400" cy="762000"/>
          </a:xfrm>
        </p:spPr>
        <p:txBody>
          <a:bodyPr/>
          <a:lstStyle/>
          <a:p>
            <a:pPr eaLnBrk="1" hangingPunct="1"/>
            <a:r>
              <a:rPr lang="en-GB" smtClean="0"/>
              <a:t>The Flow of Currencies:</a:t>
            </a:r>
            <a:endParaRPr lang="en-US" smtClean="0"/>
          </a:p>
        </p:txBody>
      </p:sp>
      <p:pic>
        <p:nvPicPr>
          <p:cNvPr id="5123" name="Picture 7" descr="cia_euro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557338"/>
            <a:ext cx="784860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2824163" y="34496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GB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2339975" y="3068638"/>
            <a:ext cx="431800" cy="215900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3059113" y="3068638"/>
            <a:ext cx="2233612" cy="1873250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268538" y="2511425"/>
            <a:ext cx="3341687" cy="3365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600" b="1">
                <a:latin typeface="Verdana" pitchFamily="34" charset="0"/>
                <a:cs typeface="Times New Roman" pitchFamily="18" charset="0"/>
              </a:rPr>
              <a:t>Whisky sold to Italian hotel</a:t>
            </a:r>
            <a:endParaRPr lang="en-US" sz="1600" b="1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932363" y="5105400"/>
            <a:ext cx="1719262" cy="3365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600">
                <a:latin typeface="Verdana" pitchFamily="34" charset="0"/>
                <a:cs typeface="Times New Roman" pitchFamily="18" charset="0"/>
              </a:rPr>
              <a:t>€ changed to £</a:t>
            </a:r>
            <a:endParaRPr lang="en-US" sz="16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 flipH="1" flipV="1">
            <a:off x="2916238" y="3429000"/>
            <a:ext cx="1943100" cy="1655763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685800" y="3886200"/>
            <a:ext cx="2457450" cy="7302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400" b="1">
                <a:latin typeface="Verdana" pitchFamily="34" charset="0"/>
                <a:cs typeface="Times New Roman" pitchFamily="18" charset="0"/>
              </a:rPr>
              <a:t>Export earnings for UK</a:t>
            </a:r>
          </a:p>
          <a:p>
            <a:pPr eaLnBrk="1" hangingPunct="1"/>
            <a:r>
              <a:rPr lang="en-GB" sz="1400" b="1">
                <a:latin typeface="Verdana" pitchFamily="34" charset="0"/>
                <a:cs typeface="Times New Roman" pitchFamily="18" charset="0"/>
              </a:rPr>
              <a:t>(Credit on Balance </a:t>
            </a:r>
          </a:p>
          <a:p>
            <a:pPr eaLnBrk="1" hangingPunct="1"/>
            <a:r>
              <a:rPr lang="en-GB" sz="1400" b="1">
                <a:latin typeface="Verdana" pitchFamily="34" charset="0"/>
                <a:cs typeface="Times New Roman" pitchFamily="18" charset="0"/>
              </a:rPr>
              <a:t>of Payments)</a:t>
            </a:r>
            <a:endParaRPr lang="en-US" sz="1400" b="1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131" name="Text Box 21"/>
          <p:cNvSpPr txBox="1">
            <a:spLocks noChangeArrowheads="1"/>
          </p:cNvSpPr>
          <p:nvPr/>
        </p:nvSpPr>
        <p:spPr bwMode="auto">
          <a:xfrm>
            <a:off x="611188" y="5948363"/>
            <a:ext cx="29257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000">
                <a:latin typeface="Verdana" pitchFamily="34" charset="0"/>
                <a:cs typeface="Times New Roman" pitchFamily="18" charset="0"/>
              </a:rPr>
              <a:t>Map courtesy of </a:t>
            </a:r>
            <a:r>
              <a:rPr lang="en-US" sz="1000">
                <a:latin typeface="Verdana" pitchFamily="34" charset="0"/>
                <a:cs typeface="Times New Roman" pitchFamily="18" charset="0"/>
              </a:rPr>
              <a:t>http://www.theodora.com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3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3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 animBg="1"/>
      <p:bldP spid="7184" grpId="0" animBg="1"/>
      <p:bldP spid="7185" grpId="0" animBg="1"/>
      <p:bldP spid="7186" grpId="0" animBg="1"/>
      <p:bldP spid="7187" grpId="0" animBg="1"/>
      <p:bldP spid="718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cia_euro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150" y="1484313"/>
            <a:ext cx="80708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2608263" y="9286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GB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8"/>
          <p:cNvSpPr>
            <a:spLocks noGrp="1" noChangeArrowheads="1"/>
          </p:cNvSpPr>
          <p:nvPr>
            <p:ph type="title"/>
          </p:nvPr>
        </p:nvSpPr>
        <p:spPr>
          <a:xfrm>
            <a:off x="1371600" y="500063"/>
            <a:ext cx="7772400" cy="762000"/>
          </a:xfrm>
        </p:spPr>
        <p:txBody>
          <a:bodyPr/>
          <a:lstStyle/>
          <a:p>
            <a:pPr eaLnBrk="1" hangingPunct="1"/>
            <a:r>
              <a:rPr lang="en-GB" smtClean="0"/>
              <a:t>The Flow of Currencies:</a:t>
            </a:r>
            <a:endParaRPr lang="en-US" smtClean="0"/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7885113" y="2852738"/>
            <a:ext cx="574675" cy="792162"/>
          </a:xfrm>
          <a:prstGeom prst="can">
            <a:avLst>
              <a:gd name="adj" fmla="val 34461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GB" sz="1400">
                <a:latin typeface="Verdana" pitchFamily="34" charset="0"/>
                <a:cs typeface="Times New Roman" pitchFamily="18" charset="0"/>
              </a:rPr>
              <a:t>Oil</a:t>
            </a:r>
            <a:endParaRPr lang="en-US" sz="14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732588" y="2489200"/>
            <a:ext cx="1706562" cy="304800"/>
          </a:xfrm>
          <a:prstGeom prst="rect">
            <a:avLst/>
          </a:prstGeom>
          <a:solidFill>
            <a:srgbClr val="ECE96E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400" b="1">
                <a:latin typeface="Verdana" pitchFamily="34" charset="0"/>
                <a:cs typeface="Times New Roman" pitchFamily="18" charset="0"/>
              </a:rPr>
              <a:t>Oil from Russia</a:t>
            </a:r>
            <a:endParaRPr lang="en-US" sz="1400" b="1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3132138" y="3068638"/>
            <a:ext cx="4679950" cy="64770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755650" y="3905250"/>
            <a:ext cx="2278063" cy="304800"/>
          </a:xfrm>
          <a:prstGeom prst="rect">
            <a:avLst/>
          </a:prstGeom>
          <a:solidFill>
            <a:srgbClr val="ECE96E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400">
                <a:latin typeface="Verdana" pitchFamily="34" charset="0"/>
                <a:cs typeface="Times New Roman" pitchFamily="18" charset="0"/>
              </a:rPr>
              <a:t>£ changed into Roubles</a:t>
            </a:r>
            <a:endParaRPr lang="en-US" sz="14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3203575" y="3500438"/>
            <a:ext cx="4464050" cy="576262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6011863" y="3905250"/>
            <a:ext cx="2541587" cy="304800"/>
          </a:xfrm>
          <a:prstGeom prst="rect">
            <a:avLst/>
          </a:prstGeom>
          <a:solidFill>
            <a:srgbClr val="ECE96E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400">
                <a:latin typeface="Verdana" pitchFamily="34" charset="0"/>
                <a:cs typeface="Times New Roman" pitchFamily="18" charset="0"/>
              </a:rPr>
              <a:t>Export earnings for Russia</a:t>
            </a:r>
            <a:endParaRPr lang="en-US" sz="14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971550" y="4386263"/>
            <a:ext cx="3017838" cy="517525"/>
          </a:xfrm>
          <a:prstGeom prst="rect">
            <a:avLst/>
          </a:prstGeom>
          <a:solidFill>
            <a:srgbClr val="ECE96E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400">
                <a:latin typeface="Verdana" pitchFamily="34" charset="0"/>
                <a:cs typeface="Times New Roman" pitchFamily="18" charset="0"/>
              </a:rPr>
              <a:t>Import expenditure for the UK</a:t>
            </a:r>
            <a:endParaRPr lang="en-US" sz="1400">
              <a:latin typeface="Verdana" pitchFamily="34" charset="0"/>
              <a:cs typeface="Times New Roman" pitchFamily="18" charset="0"/>
            </a:endParaRPr>
          </a:p>
          <a:p>
            <a:pPr eaLnBrk="1" hangingPunct="1"/>
            <a:r>
              <a:rPr lang="en-GB" sz="1400">
                <a:latin typeface="Verdana" pitchFamily="34" charset="0"/>
                <a:cs typeface="Times New Roman" pitchFamily="18" charset="0"/>
              </a:rPr>
              <a:t>(Debit on balance of payments)</a:t>
            </a:r>
            <a:endParaRPr lang="en-US" sz="14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6156" name="Text Box 17"/>
          <p:cNvSpPr txBox="1">
            <a:spLocks noChangeArrowheads="1"/>
          </p:cNvSpPr>
          <p:nvPr/>
        </p:nvSpPr>
        <p:spPr bwMode="auto">
          <a:xfrm>
            <a:off x="611188" y="6003925"/>
            <a:ext cx="29257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000">
                <a:latin typeface="Verdana" pitchFamily="34" charset="0"/>
                <a:cs typeface="Times New Roman" pitchFamily="18" charset="0"/>
              </a:rPr>
              <a:t>Map courtesy of </a:t>
            </a:r>
            <a:r>
              <a:rPr lang="en-US" sz="1000">
                <a:latin typeface="Verdana" pitchFamily="34" charset="0"/>
                <a:cs typeface="Times New Roman" pitchFamily="18" charset="0"/>
              </a:rPr>
              <a:t>http://www.theodora.com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0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3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3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build="allAtOnce" animBg="1"/>
      <p:bldP spid="8203" grpId="0" animBg="1"/>
      <p:bldP spid="8204" grpId="0" animBg="1"/>
      <p:bldP spid="8205" grpId="0" animBg="1"/>
      <p:bldP spid="8206" grpId="0" animBg="1"/>
      <p:bldP spid="8207" grpId="0" animBg="1"/>
      <p:bldP spid="820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Balance of Payments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600" b="1" smtClean="0">
                <a:solidFill>
                  <a:srgbClr val="003366"/>
                </a:solidFill>
              </a:rPr>
              <a:t>A record of the trade between the UK and the rest of the world.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Trade in goods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Trade in services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Income flows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smtClean="0">
                <a:solidFill>
                  <a:srgbClr val="003366"/>
                </a:solidFill>
              </a:rPr>
              <a:t>= Current Account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Transfer of funds and sale of assets and liabilities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600" smtClean="0"/>
              <a:t>	</a:t>
            </a:r>
            <a:r>
              <a:rPr lang="en-GB" sz="2600" smtClean="0">
                <a:solidFill>
                  <a:srgbClr val="003366"/>
                </a:solidFill>
              </a:rPr>
              <a:t>= Capital Account</a:t>
            </a:r>
            <a:endParaRPr lang="en-US" sz="2600" smtClean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Balance of Payments</a:t>
            </a:r>
            <a:endParaRPr lang="en-US" smtClean="0"/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457200" y="5410200"/>
            <a:ext cx="84582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sz="1400" b="1">
                <a:latin typeface="Verdana" pitchFamily="34" charset="0"/>
                <a:cs typeface="Times New Roman" pitchFamily="18" charset="0"/>
              </a:rPr>
              <a:t>The UK Balance of Payments on Current Account 1998 - 2004</a:t>
            </a:r>
          </a:p>
          <a:p>
            <a:pPr eaLnBrk="1" hangingPunct="1"/>
            <a:r>
              <a:rPr lang="en-GB" sz="1200">
                <a:latin typeface="Verdana" pitchFamily="34" charset="0"/>
                <a:cs typeface="Times New Roman" pitchFamily="18" charset="0"/>
              </a:rPr>
              <a:t>Source: ONS (</a:t>
            </a:r>
            <a:r>
              <a:rPr lang="en-US" sz="1200">
                <a:latin typeface="Verdana" pitchFamily="34" charset="0"/>
                <a:cs typeface="Times New Roman" pitchFamily="18" charset="0"/>
              </a:rPr>
              <a:t>http://www.statistics.gov.uk/cci/nugget.asp?id=194) (Crown copyright material is reproduced with the permission of the Controller of HMSO and the Queen's Printer for Scotland.)</a:t>
            </a:r>
          </a:p>
        </p:txBody>
      </p:sp>
      <p:sp>
        <p:nvSpPr>
          <p:cNvPr id="8196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mtClean="0">
                <a:solidFill>
                  <a:srgbClr val="CC0066"/>
                </a:solidFill>
              </a:rPr>
              <a:t>  </a:t>
            </a:r>
          </a:p>
        </p:txBody>
      </p:sp>
      <p:pic>
        <p:nvPicPr>
          <p:cNvPr id="8197" name="Picture 10" descr="Current bala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766888"/>
            <a:ext cx="7467600" cy="332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Exchange Rates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rate at which one currency can be exchanged for another e.g.</a:t>
            </a:r>
          </a:p>
          <a:p>
            <a:pPr eaLnBrk="1" hangingPunct="1"/>
            <a:r>
              <a:rPr lang="en-GB" smtClean="0"/>
              <a:t>£1 = $1.90</a:t>
            </a:r>
          </a:p>
          <a:p>
            <a:pPr eaLnBrk="1" hangingPunct="1"/>
            <a:r>
              <a:rPr lang="en-GB" smtClean="0"/>
              <a:t>£1 = €1.50</a:t>
            </a:r>
          </a:p>
          <a:p>
            <a:pPr eaLnBrk="1" hangingPunct="1"/>
            <a:r>
              <a:rPr lang="en-GB" smtClean="0"/>
              <a:t>Important in trade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Exchange Rates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600" b="1" smtClean="0">
                <a:solidFill>
                  <a:srgbClr val="003366"/>
                </a:solidFill>
              </a:rPr>
              <a:t>Converting currencies: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To convert £ into (e.g.) $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Multiply the sterling amount by the $ rate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To convert $ into £ - divide by the $ rate: e.g.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To convert £5.70 to $ at a rate of £1 = $1.90, multiply 5.70 x 1.90 = $10.83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To convert $3.45 to £ at the same rate, divide 3.45 by 1.90 = £1.82</a:t>
            </a:r>
          </a:p>
          <a:p>
            <a:pPr eaLnBrk="1" hangingPunct="1">
              <a:lnSpc>
                <a:spcPct val="90000"/>
              </a:lnSpc>
            </a:pP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Exchange Rates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600" b="1" smtClean="0">
                <a:solidFill>
                  <a:srgbClr val="003366"/>
                </a:solidFill>
              </a:rPr>
              <a:t>Determinants of Exchange Rates:</a:t>
            </a:r>
          </a:p>
          <a:p>
            <a:pPr eaLnBrk="1" hangingPunct="1"/>
            <a:r>
              <a:rPr lang="en-GB" sz="2600" smtClean="0"/>
              <a:t>Exchange rates are determined by the demand for and the supply of currencies on the </a:t>
            </a:r>
            <a:r>
              <a:rPr lang="en-GB" sz="2600" b="1" smtClean="0">
                <a:solidFill>
                  <a:srgbClr val="003366"/>
                </a:solidFill>
              </a:rPr>
              <a:t>foreign exchange market</a:t>
            </a:r>
          </a:p>
          <a:p>
            <a:pPr eaLnBrk="1" hangingPunct="1"/>
            <a:r>
              <a:rPr lang="en-GB" sz="2600" smtClean="0"/>
              <a:t>The demand and supply of currencies is in turn determined by:</a:t>
            </a:r>
          </a:p>
          <a:p>
            <a:pPr eaLnBrk="1" hangingPunct="1"/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403</TotalTime>
  <Words>722</Words>
  <Application>Microsoft PowerPoint</Application>
  <PresentationFormat>On-screen Show (4:3)</PresentationFormat>
  <Paragraphs>99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Wingdings</vt:lpstr>
      <vt:lpstr>Calibri</vt:lpstr>
      <vt:lpstr>Times New Roman</vt:lpstr>
      <vt:lpstr>Verdana</vt:lpstr>
      <vt:lpstr>Echo</vt:lpstr>
      <vt:lpstr>International Economics</vt:lpstr>
      <vt:lpstr>Trade</vt:lpstr>
      <vt:lpstr>The Flow of Currencies:</vt:lpstr>
      <vt:lpstr>The Flow of Currencies:</vt:lpstr>
      <vt:lpstr>The Balance of Payments</vt:lpstr>
      <vt:lpstr>Balance of Payments</vt:lpstr>
      <vt:lpstr>Exchange Rates</vt:lpstr>
      <vt:lpstr>Exchange Rates</vt:lpstr>
      <vt:lpstr>Exchange Rates</vt:lpstr>
      <vt:lpstr>Exchange Rates</vt:lpstr>
      <vt:lpstr>Exchange Rates</vt:lpstr>
      <vt:lpstr>Exchange Rates</vt:lpstr>
      <vt:lpstr>Exchange Rates</vt:lpstr>
      <vt:lpstr>Exchange Rates</vt:lpstr>
      <vt:lpstr>Exchange Rates</vt:lpstr>
      <vt:lpstr>Exchange Rates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###International Economics - PowerPoint Presentation - Full version###</dc:title>
  <dc:creator>Andrew Ashwin</dc:creator>
  <cp:lastModifiedBy>Sharjah Computers</cp:lastModifiedBy>
  <cp:revision>44</cp:revision>
  <dcterms:created xsi:type="dcterms:W3CDTF">2004-02-27T10:57:06Z</dcterms:created>
  <dcterms:modified xsi:type="dcterms:W3CDTF">2011-10-22T16:06:49Z</dcterms:modified>
</cp:coreProperties>
</file>